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6" r:id="rId5"/>
    <p:sldId id="264" r:id="rId6"/>
    <p:sldId id="268" r:id="rId7"/>
    <p:sldId id="262" r:id="rId8"/>
    <p:sldId id="269" r:id="rId9"/>
    <p:sldId id="270" r:id="rId10"/>
    <p:sldId id="271" r:id="rId11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284984"/>
            <a:ext cx="75438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Алгоритм сопровождения семей   находящихся в трудной жизненной ситуации.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Подготовила  педагог- психолог</a:t>
            </a:r>
          </a:p>
          <a:p>
            <a:r>
              <a:rPr lang="ru-RU" dirty="0" smtClean="0"/>
              <a:t>Коченгина М.В.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89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Спасибо за внимание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81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</a:rPr>
              <a:t>Основные нормативно – правовые документы, регламентирующие деятельность по профилактике детского и семейного неблагополучия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Федеральный закон от24.06.1999г.№120-ФЗ</a:t>
            </a:r>
          </a:p>
          <a:p>
            <a:pPr marL="0" indent="0">
              <a:buNone/>
            </a:pPr>
            <a:r>
              <a:rPr lang="ru-RU" sz="2400" dirty="0" smtClean="0"/>
              <a:t>«Об основах системы профилактики безнадзорности и правонарушений несовершеннолетних»</a:t>
            </a:r>
          </a:p>
          <a:p>
            <a:r>
              <a:rPr lang="ru-RU" sz="2400" dirty="0" smtClean="0">
                <a:solidFill>
                  <a:prstClr val="black"/>
                </a:solidFill>
              </a:rPr>
              <a:t>Постановление </a:t>
            </a:r>
            <a:r>
              <a:rPr lang="ru-RU" sz="2400" dirty="0">
                <a:solidFill>
                  <a:prstClr val="black"/>
                </a:solidFill>
              </a:rPr>
              <a:t>правительства Пермского края </a:t>
            </a:r>
            <a:r>
              <a:rPr lang="ru-RU" sz="2400" dirty="0" smtClean="0">
                <a:solidFill>
                  <a:prstClr val="black"/>
                </a:solidFill>
              </a:rPr>
              <a:t>от </a:t>
            </a:r>
            <a:r>
              <a:rPr lang="ru-RU" dirty="0" smtClean="0">
                <a:solidFill>
                  <a:prstClr val="black"/>
                </a:solidFill>
              </a:rPr>
              <a:t>17</a:t>
            </a:r>
            <a:r>
              <a:rPr lang="ru-RU" sz="2400" dirty="0" smtClean="0">
                <a:solidFill>
                  <a:prstClr val="black"/>
                </a:solidFill>
              </a:rPr>
              <a:t>.07.2023г.№</a:t>
            </a:r>
            <a:r>
              <a:rPr lang="ru-RU" dirty="0" smtClean="0">
                <a:solidFill>
                  <a:prstClr val="black"/>
                </a:solidFill>
              </a:rPr>
              <a:t>517</a:t>
            </a:r>
            <a:r>
              <a:rPr lang="ru-RU" sz="2400" dirty="0" smtClean="0">
                <a:solidFill>
                  <a:prstClr val="black"/>
                </a:solidFill>
              </a:rPr>
              <a:t>-п «</a:t>
            </a:r>
            <a:r>
              <a:rPr lang="ru-RU" sz="2400" dirty="0">
                <a:solidFill>
                  <a:prstClr val="black"/>
                </a:solidFill>
              </a:rPr>
              <a:t>Об утверждении Порядка </a:t>
            </a:r>
            <a:r>
              <a:rPr lang="ru-RU" sz="2400" dirty="0" smtClean="0">
                <a:solidFill>
                  <a:prstClr val="black"/>
                </a:solidFill>
              </a:rPr>
              <a:t> по выявлению детского  и  семейного неблагополучия и организации работы по его коррекции»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1187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90465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Приказ Министерства  образования и науки Пермского края от 23.10.2023г. №26 -01-983</a:t>
            </a:r>
            <a:endParaRPr lang="ru-RU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b="1" dirty="0">
                <a:solidFill>
                  <a:srgbClr val="000000"/>
                </a:solidFill>
              </a:rPr>
              <a:t>О повышении эффективности организации профилактической работы в образовательных организациях, осуществляющих образовательную деятельность на территории Пермского края, и о признании утратившими силу отдельных приказов Министерства образования и науки Пермского края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528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877272"/>
            <a:ext cx="6781800" cy="980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Критерии постановки в группу риска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784976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lvl="0">
              <a:buClr>
                <a:srgbClr val="AD0101"/>
              </a:buClr>
            </a:pPr>
            <a:r>
              <a:rPr lang="ru-RU" dirty="0" smtClean="0"/>
              <a:t>Несовершеннолетний и родители находящиеся в состоянии острого или повторяющегося конфликта, в острой кризисной ситуации в  семье.</a:t>
            </a:r>
            <a:r>
              <a:rPr lang="ru-RU" dirty="0">
                <a:solidFill>
                  <a:srgbClr val="303030"/>
                </a:solidFill>
              </a:rPr>
              <a:t> </a:t>
            </a:r>
            <a:endParaRPr lang="ru-RU" dirty="0" smtClean="0">
              <a:solidFill>
                <a:srgbClr val="303030"/>
              </a:solidFill>
            </a:endParaRPr>
          </a:p>
          <a:p>
            <a:pPr lvl="0">
              <a:buClr>
                <a:srgbClr val="AD0101"/>
              </a:buClr>
            </a:pPr>
            <a:r>
              <a:rPr lang="ru-RU" dirty="0" smtClean="0">
                <a:solidFill>
                  <a:srgbClr val="303030"/>
                </a:solidFill>
              </a:rPr>
              <a:t>Несовершеннолетний </a:t>
            </a:r>
            <a:r>
              <a:rPr lang="ru-RU" dirty="0">
                <a:solidFill>
                  <a:srgbClr val="303030"/>
                </a:solidFill>
              </a:rPr>
              <a:t>у которого отсутствует необходимая одежда соответствии возрасту и сезону, отдельное место для занятий, сна и отдыха</a:t>
            </a:r>
            <a:r>
              <a:rPr lang="ru-RU" dirty="0" smtClean="0">
                <a:solidFill>
                  <a:srgbClr val="303030"/>
                </a:solidFill>
              </a:rPr>
              <a:t>.</a:t>
            </a:r>
          </a:p>
          <a:p>
            <a:pPr lvl="0">
              <a:buClr>
                <a:srgbClr val="AD0101"/>
              </a:buClr>
            </a:pPr>
            <a:r>
              <a:rPr lang="ru-RU" dirty="0" smtClean="0">
                <a:solidFill>
                  <a:srgbClr val="303030"/>
                </a:solidFill>
              </a:rPr>
              <a:t>Несовершеннолетний  имеющий нарушения в поведении в следствии негативного влияния со стороны родителей совершающие антиобщественные действия.</a:t>
            </a:r>
          </a:p>
          <a:p>
            <a:pPr lvl="0">
              <a:buClr>
                <a:srgbClr val="AD0101"/>
              </a:buClr>
            </a:pPr>
            <a:r>
              <a:rPr lang="ru-RU" dirty="0" smtClean="0">
                <a:solidFill>
                  <a:srgbClr val="303030"/>
                </a:solidFill>
              </a:rPr>
              <a:t>Семьи в которых зафиксированы случаи физического, психологического или иного насилия.  Между родителями или другими лицами проживающими в одном помещении.</a:t>
            </a:r>
          </a:p>
          <a:p>
            <a:pPr lvl="0">
              <a:buClr>
                <a:srgbClr val="AD0101"/>
              </a:buClr>
            </a:pPr>
            <a:r>
              <a:rPr lang="ru-RU" dirty="0" smtClean="0">
                <a:solidFill>
                  <a:srgbClr val="303030"/>
                </a:solidFill>
              </a:rPr>
              <a:t>Семьи проживающие в неблагоприятных для ребенка условиях(неудовлетворительные санитарно – гигиенические условия)</a:t>
            </a:r>
          </a:p>
          <a:p>
            <a:pPr lvl="0">
              <a:buClr>
                <a:srgbClr val="AD0101"/>
              </a:buClr>
            </a:pPr>
            <a:endParaRPr lang="ru-RU" dirty="0">
              <a:solidFill>
                <a:srgbClr val="30303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25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013176"/>
            <a:ext cx="6781800" cy="115902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Алгоритм действия педагога по жестокому обращению с детьми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32656"/>
            <a:ext cx="7543800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                                      В случае выявления фактов . </a:t>
            </a:r>
          </a:p>
          <a:p>
            <a:pPr marL="0" indent="0">
              <a:buNone/>
            </a:pPr>
            <a:r>
              <a:rPr lang="ru-RU" dirty="0" smtClean="0"/>
              <a:t>Информация о нарушении правах  ребенка незамедлительно передается руководству образовательной организации. ( служебная записка или объяснительная на имя заведующего)</a:t>
            </a:r>
          </a:p>
          <a:p>
            <a:pPr marL="0" indent="0">
              <a:buNone/>
            </a:pPr>
            <a:r>
              <a:rPr lang="ru-RU" dirty="0" smtClean="0"/>
              <a:t>Случай регистрируется в журнале по фактам жестокого обращения с детьми.( медицинский персонал)</a:t>
            </a:r>
          </a:p>
          <a:p>
            <a:pPr marL="0" indent="0">
              <a:buNone/>
            </a:pPr>
            <a:r>
              <a:rPr lang="ru-RU" dirty="0" smtClean="0"/>
              <a:t>Руководство передает информацию в Управление образования и  в КДН и ЗП, Министерство социального развития, в органы опеки и попечительства, ОДН.</a:t>
            </a:r>
          </a:p>
          <a:p>
            <a:pPr marL="0" indent="0">
              <a:buNone/>
            </a:pPr>
            <a:r>
              <a:rPr lang="ru-RU" dirty="0" smtClean="0"/>
              <a:t> Принимает экстренные меры по обеспечению безопасности ребенка.</a:t>
            </a:r>
          </a:p>
          <a:p>
            <a:pPr marL="0" indent="0">
              <a:buNone/>
            </a:pPr>
            <a:r>
              <a:rPr lang="ru-RU" dirty="0" smtClean="0"/>
              <a:t>Заполняет акт безопасности ребенка и риска жестокого обращения с ребенком </a:t>
            </a:r>
            <a:r>
              <a:rPr lang="ru-RU" b="1" u="sng" dirty="0" smtClean="0">
                <a:solidFill>
                  <a:srgbClr val="C00000"/>
                </a:solidFill>
              </a:rPr>
              <a:t>в течении одного дня,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который передается в КДН и ЗП.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171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73216"/>
            <a:ext cx="6781800" cy="148478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Организация работы детского и семейного неблагополучия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85800"/>
            <a:ext cx="8496944" cy="5191472"/>
          </a:xfrm>
        </p:spPr>
        <p:txBody>
          <a:bodyPr/>
          <a:lstStyle/>
          <a:p>
            <a:r>
              <a:rPr lang="ru-RU" dirty="0" smtClean="0"/>
              <a:t>Решение о постановке семьи на внутриведомственный учет. Рассматривается на «Совете профилактики» в течении 14 дней со дня выявления факта.</a:t>
            </a:r>
          </a:p>
          <a:p>
            <a:r>
              <a:rPr lang="ru-RU" dirty="0"/>
              <a:t> </a:t>
            </a:r>
            <a:r>
              <a:rPr lang="ru-RU" dirty="0" smtClean="0"/>
              <a:t>На заседание приглашаются родители( законные представители). </a:t>
            </a:r>
          </a:p>
          <a:p>
            <a:r>
              <a:rPr lang="ru-RU" dirty="0" smtClean="0"/>
              <a:t>В заседании могут принять участие представители системы профилактики.</a:t>
            </a:r>
          </a:p>
          <a:p>
            <a:r>
              <a:rPr lang="ru-RU" dirty="0" smtClean="0"/>
              <a:t>На заседании рассматривается вопрос о необходимости работы с семьями, </a:t>
            </a:r>
            <a:r>
              <a:rPr lang="ru-RU" dirty="0"/>
              <a:t>определяются  мероприятия ИПК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229200"/>
            <a:ext cx="8136904" cy="16288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Примерные формы документов необходимые для организации работы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1340768"/>
            <a:ext cx="7543800" cy="4176464"/>
          </a:xfrm>
        </p:spPr>
        <p:txBody>
          <a:bodyPr>
            <a:normAutofit fontScale="77500" lnSpcReduction="20000"/>
          </a:bodyPr>
          <a:lstStyle/>
          <a:p>
            <a:endParaRPr lang="ru-RU" sz="2400" dirty="0" smtClean="0"/>
          </a:p>
          <a:p>
            <a:endParaRPr lang="ru-RU" dirty="0"/>
          </a:p>
          <a:p>
            <a:r>
              <a:rPr lang="ru-RU" sz="2400" dirty="0" smtClean="0"/>
              <a:t>Соглашение с родителями (законными представителями) о сотрудничестве и проведение профилактической работы с семьёй.</a:t>
            </a:r>
          </a:p>
          <a:p>
            <a:endParaRPr lang="ru-RU" dirty="0"/>
          </a:p>
          <a:p>
            <a:r>
              <a:rPr lang="ru-RU" sz="2400" dirty="0" smtClean="0"/>
              <a:t>Форма ИПК Приказ Министерства Образования и науки П К№26-01-06-983 от 23.10.2023г.</a:t>
            </a:r>
          </a:p>
          <a:p>
            <a:r>
              <a:rPr lang="ru-RU" sz="2400" dirty="0" smtClean="0">
                <a:solidFill>
                  <a:prstClr val="black"/>
                </a:solidFill>
              </a:rPr>
              <a:t>Характеристика несовершеннолетнегоПриложение10 </a:t>
            </a:r>
            <a:r>
              <a:rPr lang="ru-RU" sz="2400" dirty="0">
                <a:solidFill>
                  <a:prstClr val="black"/>
                </a:solidFill>
              </a:rPr>
              <a:t>(Постановление </a:t>
            </a:r>
            <a:r>
              <a:rPr lang="ru-RU" sz="2400" dirty="0" err="1">
                <a:solidFill>
                  <a:prstClr val="black"/>
                </a:solidFill>
              </a:rPr>
              <a:t>КДНи</a:t>
            </a:r>
            <a:r>
              <a:rPr lang="ru-RU" sz="2400" dirty="0">
                <a:solidFill>
                  <a:prstClr val="black"/>
                </a:solidFill>
              </a:rPr>
              <a:t> ЗП ПК от 29.06.2016г. №12 </a:t>
            </a:r>
            <a:r>
              <a:rPr lang="ru-RU" sz="2400" dirty="0" smtClean="0">
                <a:solidFill>
                  <a:prstClr val="black"/>
                </a:solidFill>
              </a:rPr>
              <a:t>)</a:t>
            </a:r>
          </a:p>
          <a:p>
            <a:pPr lvl="0"/>
            <a:r>
              <a:rPr lang="ru-RU" sz="2400" dirty="0" smtClean="0">
                <a:solidFill>
                  <a:prstClr val="black"/>
                </a:solidFill>
              </a:rPr>
              <a:t>Характеристика семьи Приложение12 </a:t>
            </a:r>
            <a:r>
              <a:rPr lang="ru-RU" sz="2400" dirty="0">
                <a:solidFill>
                  <a:prstClr val="black"/>
                </a:solidFill>
              </a:rPr>
              <a:t>(Постановление </a:t>
            </a:r>
            <a:r>
              <a:rPr lang="ru-RU" sz="2400" dirty="0" err="1">
                <a:solidFill>
                  <a:prstClr val="black"/>
                </a:solidFill>
              </a:rPr>
              <a:t>КДНи</a:t>
            </a:r>
            <a:r>
              <a:rPr lang="ru-RU" sz="2400" dirty="0">
                <a:solidFill>
                  <a:prstClr val="black"/>
                </a:solidFill>
              </a:rPr>
              <a:t> ЗП ПК от 29.06.2016г. №12 )</a:t>
            </a:r>
          </a:p>
          <a:p>
            <a:pPr lvl="0"/>
            <a:r>
              <a:rPr lang="ru-RU" sz="2400" dirty="0" smtClean="0">
                <a:solidFill>
                  <a:prstClr val="black"/>
                </a:solidFill>
              </a:rPr>
              <a:t>Контроль семейной ситуации (акт ЖБУ) Приложение 3 </a:t>
            </a:r>
            <a:r>
              <a:rPr lang="ru-RU" sz="2400" dirty="0">
                <a:solidFill>
                  <a:prstClr val="black"/>
                </a:solidFill>
              </a:rPr>
              <a:t>(Постановление </a:t>
            </a:r>
            <a:r>
              <a:rPr lang="ru-RU" sz="2400" dirty="0" err="1">
                <a:solidFill>
                  <a:prstClr val="black"/>
                </a:solidFill>
              </a:rPr>
              <a:t>КДНи</a:t>
            </a:r>
            <a:r>
              <a:rPr lang="ru-RU" sz="2400" dirty="0">
                <a:solidFill>
                  <a:prstClr val="black"/>
                </a:solidFill>
              </a:rPr>
              <a:t> ЗП ПК от 29.06.2016г. №12 </a:t>
            </a:r>
            <a:r>
              <a:rPr lang="ru-RU" sz="2400" dirty="0" smtClean="0">
                <a:solidFill>
                  <a:prstClr val="black"/>
                </a:solidFill>
              </a:rPr>
              <a:t>)</a:t>
            </a:r>
          </a:p>
          <a:p>
            <a:pPr lvl="0"/>
            <a:r>
              <a:rPr lang="ru-RU" dirty="0" smtClean="0">
                <a:solidFill>
                  <a:prstClr val="black"/>
                </a:solidFill>
              </a:rPr>
              <a:t>Протокол заседания «совета профилактики»</a:t>
            </a:r>
          </a:p>
          <a:p>
            <a:pPr lvl="0"/>
            <a:r>
              <a:rPr lang="ru-RU" sz="2400" dirty="0" smtClean="0">
                <a:solidFill>
                  <a:prstClr val="black"/>
                </a:solidFill>
              </a:rPr>
              <a:t>Приказ ДОУ о назначении кураторов на работу с семьёй</a:t>
            </a:r>
          </a:p>
          <a:p>
            <a:pPr marL="0" lvl="0" indent="0">
              <a:buNone/>
            </a:pPr>
            <a:endParaRPr lang="ru-RU" sz="2400" dirty="0">
              <a:solidFill>
                <a:prstClr val="black"/>
              </a:solidFill>
            </a:endParaRPr>
          </a:p>
          <a:p>
            <a:pPr lvl="0"/>
            <a:endParaRPr lang="ru-RU" sz="2400" dirty="0">
              <a:solidFill>
                <a:prstClr val="black"/>
              </a:solidFill>
            </a:endParaRPr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04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157192"/>
            <a:ext cx="8640960" cy="170080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Реализация ИПК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91472"/>
          </a:xfrm>
        </p:spPr>
        <p:txBody>
          <a:bodyPr/>
          <a:lstStyle/>
          <a:p>
            <a:r>
              <a:rPr lang="ru-RU" dirty="0" smtClean="0"/>
              <a:t>Разработка ИПК осуществляется  в срок не более 7 дней со дня постановки на внутриведомственный учет.</a:t>
            </a:r>
          </a:p>
          <a:p>
            <a:r>
              <a:rPr lang="ru-RU" dirty="0" smtClean="0"/>
              <a:t>Контроль за реализацией ИПК осуществляет куратор, назначенный приказом.</a:t>
            </a:r>
            <a:endParaRPr lang="ru-RU" dirty="0"/>
          </a:p>
          <a:p>
            <a:r>
              <a:rPr lang="ru-RU" dirty="0" smtClean="0"/>
              <a:t>При выявлении фактов семейного неблагополучия незамедлительно информирует  службы системы профилактики,  и вносятся дополнения в ИПК.</a:t>
            </a:r>
          </a:p>
          <a:p>
            <a:r>
              <a:rPr lang="ru-RU" dirty="0" smtClean="0"/>
              <a:t>Проводит анализ  решения проблем  ребенка и семьи.</a:t>
            </a:r>
          </a:p>
          <a:p>
            <a:r>
              <a:rPr lang="ru-RU" dirty="0" smtClean="0"/>
              <a:t>За 14 дней до окончания реализации  ИПК направляет ходатайство о завершении работы  по коррекции детского и семейного неблагополучия.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17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572000"/>
            <a:ext cx="8640960" cy="209736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Завершение работы по коррекции детского и семейного неблагополучия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Завершение коррекции детского и семейного неблагополучия осуществляется по следующим основаниям:</a:t>
            </a:r>
          </a:p>
          <a:p>
            <a:r>
              <a:rPr lang="ru-RU" dirty="0" smtClean="0"/>
              <a:t>Положительные результаты реализации ИПК</a:t>
            </a:r>
          </a:p>
          <a:p>
            <a:r>
              <a:rPr lang="ru-RU" dirty="0" smtClean="0"/>
              <a:t>Постановка семьи и несовершеннолетнего в СОП</a:t>
            </a:r>
          </a:p>
          <a:p>
            <a:r>
              <a:rPr lang="ru-RU" dirty="0" smtClean="0"/>
              <a:t>Решение о завершении работы с семьёй принимается на  заседании </a:t>
            </a:r>
            <a:r>
              <a:rPr lang="ru-RU" dirty="0" smtClean="0">
                <a:solidFill>
                  <a:srgbClr val="303030"/>
                </a:solidFill>
              </a:rPr>
              <a:t>«Совета  </a:t>
            </a:r>
            <a:r>
              <a:rPr lang="ru-RU" dirty="0">
                <a:solidFill>
                  <a:srgbClr val="303030"/>
                </a:solidFill>
              </a:rPr>
              <a:t>профилактики</a:t>
            </a:r>
            <a:r>
              <a:rPr lang="ru-RU" dirty="0" smtClean="0">
                <a:solidFill>
                  <a:srgbClr val="303030"/>
                </a:solidFill>
              </a:rPr>
              <a:t>» с учетом мнения субъектов  системы </a:t>
            </a:r>
            <a:r>
              <a:rPr lang="ru-RU" dirty="0">
                <a:solidFill>
                  <a:srgbClr val="303030"/>
                </a:solidFill>
              </a:rPr>
              <a:t> </a:t>
            </a:r>
            <a:r>
              <a:rPr lang="ru-RU" dirty="0" smtClean="0">
                <a:solidFill>
                  <a:srgbClr val="303030"/>
                </a:solidFill>
              </a:rPr>
              <a:t>профилактики.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78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605</TotalTime>
  <Words>598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NewsPrint</vt:lpstr>
      <vt:lpstr>Алгоритм сопровождения семей   находящихся в трудной жизненной ситуации.</vt:lpstr>
      <vt:lpstr>Основные нормативно – правовые документы, регламентирующие деятельность по профилактике детского и семейного неблагополучия</vt:lpstr>
      <vt:lpstr>Презентация PowerPoint</vt:lpstr>
      <vt:lpstr>Критерии постановки в группу риска</vt:lpstr>
      <vt:lpstr>Алгоритм действия педагога по жестокому обращению с детьми</vt:lpstr>
      <vt:lpstr>Организация работы детского и семейного неблагополучия</vt:lpstr>
      <vt:lpstr>Примерные формы документов необходимые для организации работы.</vt:lpstr>
      <vt:lpstr>Реализация ИПК</vt:lpstr>
      <vt:lpstr>Завершение работы по коррекции детского и семейного неблагополучия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</dc:creator>
  <cp:lastModifiedBy>20</cp:lastModifiedBy>
  <cp:revision>55</cp:revision>
  <cp:lastPrinted>2023-11-27T12:24:52Z</cp:lastPrinted>
  <dcterms:created xsi:type="dcterms:W3CDTF">2021-02-12T07:36:54Z</dcterms:created>
  <dcterms:modified xsi:type="dcterms:W3CDTF">2023-12-11T10:25:48Z</dcterms:modified>
</cp:coreProperties>
</file>