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0" r:id="rId6"/>
    <p:sldId id="262" r:id="rId7"/>
    <p:sldId id="263" r:id="rId8"/>
    <p:sldId id="264" r:id="rId9"/>
    <p:sldId id="269" r:id="rId10"/>
    <p:sldId id="270" r:id="rId11"/>
    <p:sldId id="271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 varScale="1">
        <p:scale>
          <a:sx n="64" d="100"/>
          <a:sy n="64" d="100"/>
        </p:scale>
        <p:origin x="-16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Креативность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Первичная диагностика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2E-4ED0-AFFB-DB53C714FD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Первичная диагностика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0.61000000000000032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2E-4ED0-AFFB-DB53C714FD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Первичная диагностика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0.29000000000000015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2E-4ED0-AFFB-DB53C714FDDF}"/>
            </c:ext>
          </c:extLst>
        </c:ser>
        <c:axId val="69770240"/>
        <c:axId val="71106944"/>
      </c:barChart>
      <c:catAx>
        <c:axId val="69770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106944"/>
        <c:crosses val="autoZero"/>
        <c:auto val="1"/>
        <c:lblAlgn val="ctr"/>
        <c:lblOffset val="100"/>
      </c:catAx>
      <c:valAx>
        <c:axId val="71106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9770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8.3858426787561571E-2"/>
          <c:y val="0.12070074574011674"/>
          <c:w val="0.55584061083273684"/>
          <c:h val="0.879299254259893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Средний уровень</c:v>
                </c:pt>
                <c:pt idx="1">
                  <c:v>Низкий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2</c:v>
                </c:pt>
                <c:pt idx="2">
                  <c:v>8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8327124352084083E-2"/>
          <c:y val="0.10336677778426533"/>
          <c:w val="0.61763505387412321"/>
          <c:h val="0.797674718301937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Средний  уровень</c:v>
                </c:pt>
                <c:pt idx="1">
                  <c:v>Низкий 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1">
                  <c:v>когнитивная сфера</c:v>
                </c:pt>
                <c:pt idx="4">
                  <c:v>эмоционально - чувственная сфера</c:v>
                </c:pt>
                <c:pt idx="7">
                  <c:v>поведенческая сфера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2</c:v>
                </c:pt>
                <c:pt idx="4">
                  <c:v>2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1">
                  <c:v>когнитивная сфера</c:v>
                </c:pt>
                <c:pt idx="4">
                  <c:v>эмоционально - чувственная сфера</c:v>
                </c:pt>
                <c:pt idx="7">
                  <c:v>поведенческая сфера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1">
                  <c:v>10</c:v>
                </c:pt>
                <c:pt idx="4">
                  <c:v>10</c:v>
                </c:pt>
                <c:pt idx="7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1">
                  <c:v>когнитивная сфера</c:v>
                </c:pt>
                <c:pt idx="4">
                  <c:v>эмоционально - чувственная сфера</c:v>
                </c:pt>
                <c:pt idx="7">
                  <c:v>поведенческая сфера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1">
                  <c:v>8</c:v>
                </c:pt>
                <c:pt idx="4">
                  <c:v>8</c:v>
                </c:pt>
                <c:pt idx="7">
                  <c:v>5</c:v>
                </c:pt>
              </c:numCache>
            </c:numRef>
          </c:val>
        </c:ser>
        <c:shape val="box"/>
        <c:axId val="36138368"/>
        <c:axId val="36349440"/>
        <c:axId val="0"/>
      </c:bar3DChart>
      <c:catAx>
        <c:axId val="36138368"/>
        <c:scaling>
          <c:orientation val="minMax"/>
        </c:scaling>
        <c:axPos val="b"/>
        <c:tickLblPos val="nextTo"/>
        <c:crossAx val="36349440"/>
        <c:crosses val="autoZero"/>
        <c:auto val="1"/>
        <c:lblAlgn val="ctr"/>
        <c:lblOffset val="100"/>
      </c:catAx>
      <c:valAx>
        <c:axId val="36349440"/>
        <c:scaling>
          <c:orientation val="minMax"/>
        </c:scaling>
        <c:axPos val="l"/>
        <c:majorGridlines/>
        <c:numFmt formatCode="General" sourceLinked="1"/>
        <c:tickLblPos val="nextTo"/>
        <c:crossAx val="3613836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48;&#1089;&#1090;&#1086;&#1088;&#1080;&#1095;&#1077;&#1089;&#1082;&#1086;&#1077;%20&#1087;&#1091;&#1090;&#1077;&#1096;&#1072;&#1089;&#1090;&#1074;&#1080;&#1077;%20&#1076;&#1086;&#1073;&#1088;&#1103;&#1085;&#1089;&#1082;&#1086;&#1081;%20&#1048;&#1089;&#1082;&#1086;&#1088;&#1082;&#1080;.av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86190"/>
            <a:ext cx="5040561" cy="882119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«ЦРР детский сад №11» корпус 2 (МБДОУ№19)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052736"/>
            <a:ext cx="69127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/>
              <a:ea typeface="Calibri"/>
            </a:endParaRPr>
          </a:p>
          <a:p>
            <a:pPr algn="ctr"/>
            <a:endParaRPr lang="ru-RU" sz="2000" dirty="0"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Управленческий </a:t>
            </a:r>
            <a:r>
              <a:rPr lang="ru-RU" sz="2400" dirty="0">
                <a:latin typeface="Times New Roman"/>
                <a:ea typeface="Calibri"/>
              </a:rPr>
              <a:t>проект </a:t>
            </a:r>
            <a:endParaRPr lang="ru-RU" sz="2400" dirty="0" smtClean="0">
              <a:latin typeface="Times New Roman"/>
              <a:ea typeface="Calibri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мышления и формирование начал патриотизма  для всех категорий детей ДОО через создание интерактивного музея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Добрянская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искорка»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/>
              <a:ea typeface="Calibri"/>
            </a:endParaRPr>
          </a:p>
        </p:txBody>
      </p:sp>
      <p:pic>
        <p:nvPicPr>
          <p:cNvPr id="1026" name="Picture 2" descr="D:\Изображения\для ЦИО\марян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38904"/>
            <a:ext cx="2200290" cy="2961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85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90513_102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85727"/>
            <a:ext cx="3857652" cy="2893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0190513_1029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00438"/>
            <a:ext cx="3905245" cy="2928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785786" y="4071942"/>
            <a:ext cx="313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Мультяшки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85728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90513_10255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57159" y="285729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0190513_100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290"/>
            <a:ext cx="4143371" cy="3107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0190513_1007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91084"/>
            <a:ext cx="4093980" cy="3070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57224" y="4071942"/>
            <a:ext cx="2326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«Музей»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2"/>
            <a:ext cx="6929486" cy="508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2976" y="5786454"/>
            <a:ext cx="7295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Мультфильм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«Историческое путешествие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Добрянской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искорки»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0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357166"/>
          <a:ext cx="8286808" cy="4500595"/>
        </p:xfrm>
        <a:graphic>
          <a:graphicData uri="http://schemas.openxmlformats.org/drawingml/2006/table">
            <a:tbl>
              <a:tblPr/>
              <a:tblGrid>
                <a:gridCol w="1326329"/>
                <a:gridCol w="875084"/>
                <a:gridCol w="2977843"/>
                <a:gridCol w="1421325"/>
                <a:gridCol w="1686227"/>
              </a:tblGrid>
              <a:tr h="642945">
                <a:tc rowSpan="4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этап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КТ 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Утверждён паспорт проекта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03.10.2018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Приказ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КТ2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Сформированы 3  рабочие группы по направлениям музея Подбор теоретического и практического материала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03.10.2018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Сентябрь 2019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Сентябрь 2020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Положение о рабочей группе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Подобран теоретический и практический материал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КТ3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Утверждён план реализации проекта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03.10.2018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План реализации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КТ 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Пройдено обучение по использованию поставленного ИКТ оборудования.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Октябрь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 чел. прошли обучение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00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9" y="428604"/>
          <a:ext cx="8358245" cy="5608320"/>
        </p:xfrm>
        <a:graphic>
          <a:graphicData uri="http://schemas.openxmlformats.org/drawingml/2006/table">
            <a:tbl>
              <a:tblPr/>
              <a:tblGrid>
                <a:gridCol w="1337763"/>
                <a:gridCol w="882627"/>
                <a:gridCol w="3003514"/>
                <a:gridCol w="1433578"/>
                <a:gridCol w="1700763"/>
              </a:tblGrid>
              <a:tr h="1312071">
                <a:tc rowSpan="3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 этап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Основной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КТ 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Наполнение направления «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Познвайка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Установка интерактивного оборудования (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SMART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доска, проектор, ноутбук) 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Закупка программного обеспечения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20.10.2018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Интерактивное оборудование работает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Установлено программное обеспечение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КТ2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Наполнение направления «Инженерик»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(разные виды конструктора) для создания макетов)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30.10.2018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Закуплено оборудование (разные виды конструктора) для создания макетов)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КТ3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 Наполнение направления «Мультяшки»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Собрано оборудование для создания мультфильмов (видео камера, набор для детского творчества)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Закупка программного обеспечения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20.11.2018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Установлено программное обеспечение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Создан 1 мультфильм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291"/>
          <a:ext cx="8429683" cy="5214973"/>
        </p:xfrm>
        <a:graphic>
          <a:graphicData uri="http://schemas.openxmlformats.org/drawingml/2006/table">
            <a:tbl>
              <a:tblPr/>
              <a:tblGrid>
                <a:gridCol w="1349197"/>
                <a:gridCol w="890172"/>
                <a:gridCol w="3029184"/>
                <a:gridCol w="1445831"/>
                <a:gridCol w="1715299"/>
              </a:tblGrid>
              <a:tr h="928693">
                <a:tc rowSpan="3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этап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Основной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КТ 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Проведено корпоративное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взаимообучение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по  направлениям музея (3 семинара-практикума)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Январь 2019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Сентябрь 2019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Сентябрь 2020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методические  рекомендации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КТ2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уровня 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развития </a:t>
                      </a:r>
                      <a:r>
                        <a:rPr lang="ru-RU" sz="1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креативного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мышления у детей 5-6 лет по методике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Торренса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Определение уровня развития  начал  патриотизма  у детей 5-6 лет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апрель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Рекомендации родителям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КТ 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Поведение занятий с детьми в музее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Добрянская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искорка» по всем направлениям 1 раз в неделю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Январь – май 2019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Сентябрь-декабрь 2019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Проведено 36 занятий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КТ 3</a:t>
                      </a: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Поведение занятий с детьми в музее «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Добрянская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искорка» по всем направлениям 1 раз в неделю</a:t>
                      </a: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 – май 2019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Сентябрь-декабрь 2019</a:t>
                      </a: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36 занятий</a:t>
                      </a: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КТ 4</a:t>
                      </a: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Совместное детско-родительское занятие в музее «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Добрянская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искорка»</a:t>
                      </a: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   2019</a:t>
                      </a: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Конспект совместного занятия</a:t>
                      </a:r>
                    </a:p>
                  </a:txBody>
                  <a:tcPr marL="36035" marR="36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372168"/>
            <a:ext cx="8429684" cy="114300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Результаты обследования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уровня развития творческого мышления и воображения старших дошкольников групп № 4, № 3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(оригинальность, гибкость, разработанность, беглость)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Использованная методика: сокращенный вариант изобразительной (фигурной) батареи теста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Э.П.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Торренса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(задание "Закончи рисунок").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319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85749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Диагностика когнитивной сферы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86116" y="1643050"/>
          <a:ext cx="2893499" cy="276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3240" y="4572008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Диагностика эмоционально – чувственной сферы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857884" y="3357562"/>
          <a:ext cx="2737236" cy="247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00760" y="542926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поведенческой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сферы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85786" y="642918"/>
          <a:ext cx="2753111" cy="225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983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000232" y="714356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275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513_100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214290"/>
            <a:ext cx="4071966" cy="3053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20190513_102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8387" y="225768"/>
            <a:ext cx="4095779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714612" y="3571876"/>
            <a:ext cx="312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Центр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Познавайка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90513_100928.jpg"/>
          <p:cNvPicPr>
            <a:picLocks noChangeAspect="1"/>
          </p:cNvPicPr>
          <p:nvPr/>
        </p:nvPicPr>
        <p:blipFill>
          <a:blip r:embed="rId4" cstate="print"/>
          <a:srcRect b="41667"/>
          <a:stretch>
            <a:fillRect/>
          </a:stretch>
        </p:blipFill>
        <p:spPr>
          <a:xfrm>
            <a:off x="1857356" y="4214818"/>
            <a:ext cx="5061833" cy="22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3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90513_10273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5721" y="357167"/>
            <a:ext cx="4143404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0190513_101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45210" y="902524"/>
            <a:ext cx="4786347" cy="3589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643174" y="3929066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Инженерик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90507_112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857629"/>
            <a:ext cx="1821669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425</TotalTime>
  <Words>356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МАДОУ «ЦРР детский сад №11» корпус 2 (МБДОУ№19)</vt:lpstr>
      <vt:lpstr>Слайд 2</vt:lpstr>
      <vt:lpstr>Слайд 3</vt:lpstr>
      <vt:lpstr>Слайд 4</vt:lpstr>
      <vt:lpstr>Результаты обследования уровня развития творческого мышления и воображения старших дошкольников групп № 4, № 3  (оригинальность, гибкость, разработанность, беглость)   Использованная методика: сокращенный вариант изобразительной (фигурной) батареи теста креативности Э.П. Торренса(задание "Закончи рисунок").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«ЦРР детский сад №11» корпус 2 (МБДОУ№19)</dc:title>
  <dc:creator>Userr</dc:creator>
  <cp:lastModifiedBy>admin</cp:lastModifiedBy>
  <cp:revision>35</cp:revision>
  <dcterms:created xsi:type="dcterms:W3CDTF">2019-04-24T17:57:18Z</dcterms:created>
  <dcterms:modified xsi:type="dcterms:W3CDTF">2019-05-20T05:16:37Z</dcterms:modified>
</cp:coreProperties>
</file>