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7" r:id="rId8"/>
    <p:sldId id="265" r:id="rId9"/>
    <p:sldId id="263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6C1C-E04B-4C2C-8094-4409CFFDB5F1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773E-14A6-4F01-9E17-4BE954FD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Ц\Desktop\1275308416_den-zashhity-det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6632"/>
            <a:ext cx="6768752" cy="6768752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547664" y="1628800"/>
            <a:ext cx="6264696" cy="51125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51720" y="1628800"/>
            <a:ext cx="50760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Успешное формирование личности ребёнка, его полноценное развитие во многом зависят от различных факторов, но влияние семьи на человека любого возраста несравнимо по своему значению ни с чем больше. Влияние семьи проявляется в создании и поддержании определённых условий, которые способствуют оптимальному развитию ребёнка в современном обществе. Именно в семье происходят становление и развитие личности человека: закладываются необходимые умения и навыки, формируется характер, приобретается опыт общения с другими людьми.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620688"/>
            <a:ext cx="6048672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МОЯ СЕМЬЯ!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548680"/>
            <a:ext cx="7848872" cy="57606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132856"/>
            <a:ext cx="54580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УСПЕХОВ В </a:t>
            </a:r>
          </a:p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ВОСПИТАНИИ !!!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ашний\Desktop\Просто картинки\jestokoe_obrasch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85720" y="714356"/>
            <a:ext cx="4143372" cy="5643602"/>
          </a:xfrm>
          <a:prstGeom prst="roundRect">
            <a:avLst>
              <a:gd name="adj" fmla="val 278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Жестокое обращение с детьми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6" name="Picture 4" descr="C:\Users\Домашний\Desktop\Картинки для презентации про детей\babycry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0"/>
            <a:ext cx="5214942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4143372" y="285728"/>
            <a:ext cx="4786346" cy="635798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Жестокое обращение с детьми - действия (или бездействие) родителей, воспитателей и других лиц, наносящие ущерб физическому или психологическому здоровью ребёнка.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ашний\Desktop\Просто картинки\1247399240_x_91b887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5857884" y="6072206"/>
            <a:ext cx="3500462" cy="7857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85728"/>
            <a:ext cx="8572528" cy="59293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u="sng" dirty="0" smtClean="0">
                <a:solidFill>
                  <a:srgbClr val="FFFF00"/>
                </a:solidFill>
              </a:rPr>
              <a:t>Выделяют </a:t>
            </a:r>
            <a:r>
              <a:rPr lang="ru-RU" sz="4000" b="1" i="1" u="sng" dirty="0">
                <a:solidFill>
                  <a:srgbClr val="FFFF00"/>
                </a:solidFill>
              </a:rPr>
              <a:t>несколько видов жестокого обращения</a:t>
            </a:r>
            <a:r>
              <a:rPr lang="ru-RU" sz="4000" b="1" i="1" u="sng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>
                <a:solidFill>
                  <a:srgbClr val="FFFF00"/>
                </a:solidFill>
              </a:rPr>
              <a:t>физическое, сексуальное, психическое (эмоционально дурное обращение) насилие, отсутствие заботы (пренебрежение основным потребностям ребёнка).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омашний\Desktop\Просто картинки\1247399269_x_7b77ef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84362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000760" y="6143644"/>
            <a:ext cx="3143240" cy="71435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14290"/>
            <a:ext cx="8786874" cy="664371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</a:rPr>
              <a:t>Психическое </a:t>
            </a:r>
            <a:r>
              <a:rPr lang="ru-RU" b="1" dirty="0">
                <a:solidFill>
                  <a:srgbClr val="FFFF00"/>
                </a:solidFill>
              </a:rPr>
              <a:t>(эмоциональное) насилие </a:t>
            </a:r>
            <a:r>
              <a:rPr lang="ru-RU" b="1" dirty="0"/>
              <a:t>- периодическое, длительное или постоянное психическое воздействие на ребёнка, тормозящее развитие личности и приводящее к формированию патологических черт характера.</a:t>
            </a:r>
          </a:p>
          <a:p>
            <a:r>
              <a:rPr lang="ru-RU" b="1" dirty="0"/>
              <a:t> </a:t>
            </a:r>
          </a:p>
          <a:p>
            <a:r>
              <a:rPr lang="ru-RU" b="1" dirty="0">
                <a:solidFill>
                  <a:srgbClr val="FFFF00"/>
                </a:solidFill>
              </a:rPr>
              <a:t>К психической форме насилия относятся: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открытое неприятие и постоянная критика ребёнка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угрозы в адрес ребёнка в словесной форме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замечания, высказанные в оскорбительной форме, унижающие достоинство ребёнка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преднамеренная физическая или социальная изоляция ребёнка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ложь и невыполнение взрослыми своих обещаний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однократное грубое психическое воздействие, вызывающее у ребёнка психическую травму.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Пренебрежение нуждами ребёнка – это отсутствие элементарной заботы о ребёнке, в результате чего нарушается его эмоциональное состояние и появляется угроза его здоровью или развитию.</a:t>
            </a:r>
          </a:p>
          <a:p>
            <a:r>
              <a:rPr lang="ru-RU" b="1" dirty="0"/>
              <a:t> </a:t>
            </a:r>
          </a:p>
          <a:p>
            <a:r>
              <a:rPr lang="ru-RU" b="1" dirty="0">
                <a:solidFill>
                  <a:srgbClr val="FFFF00"/>
                </a:solidFill>
              </a:rPr>
              <a:t>К пренебрежению элементарными нуждами ребёнка относятся: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отсутствие адекватных возрасту и потребностям ребёнка питания, одежды, жилья, образования, медицинской помощи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отсутствие должного внимания и заботы, в результате чего ребёнок может стать жертвой несчастного </a:t>
            </a:r>
            <a:r>
              <a:rPr lang="ru-RU" b="1" dirty="0" smtClean="0"/>
              <a:t>случая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42852"/>
            <a:ext cx="9001156" cy="67151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5720" y="214290"/>
            <a:ext cx="8643998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8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Физическое насилие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88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Выражается в побоях, щипках, пощечинах и т.д.  Побои могут наноситься как рукой, так и  с использованием предметов. Этот вид насилия легче всего определить, так как после него у пострадавшего могут быть синяки и кровоподтеки на лице, губах, туловище, ожоги, переломы или растяжения, участки без волос на голове. Иногда может случиться так, что после физического насилия не остается «следов», след от пощечины, щипков и легкого удушения быстро проходит, а некоторые удары могут не оставить синяков, но при этом могут пострадать внутренние органы.</a:t>
            </a:r>
          </a:p>
          <a:p>
            <a:pPr marL="0" marR="0" lvl="0" indent="88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+mj-lt"/>
              </a:rPr>
              <a:t>Сексуальное насилие</a:t>
            </a:r>
          </a:p>
          <a:p>
            <a:pPr algn="just"/>
            <a:r>
              <a:rPr lang="ru-RU" sz="1600" b="1" dirty="0">
                <a:latin typeface="+mj-lt"/>
              </a:rPr>
              <a:t>К нему относятся: принуждение одеваться в очень открытую одежду, в которой человек чувствует себя неловко, нежелательные прикосновения к определенным частям тела, нежелательные поцелуи, оскорбления словами «проститутка» и т.д., половой акт, сексуальные действия в присутствии ребенка.  </a:t>
            </a:r>
            <a:endParaRPr lang="ru-RU" sz="1600" b="1" dirty="0" smtClean="0">
              <a:latin typeface="+mj-lt"/>
            </a:endParaRPr>
          </a:p>
          <a:p>
            <a:pPr algn="just"/>
            <a:endParaRPr lang="ru-RU" sz="1600" b="1" dirty="0" smtClean="0">
              <a:latin typeface="+mj-lt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Инцест</a:t>
            </a:r>
          </a:p>
          <a:p>
            <a:pPr algn="just"/>
            <a:r>
              <a:rPr lang="ru-RU" sz="1600" b="1" dirty="0" smtClean="0">
                <a:latin typeface="+mj-lt"/>
              </a:rPr>
              <a:t>Этот вид сексуального насилия, под которым понимают близкие, интимные отношения между отцом/отчимом и дочерью (сыном), матерью/ мачехой и сыном (дочерью), братом и сестрой, бабушкой/дедушкой и внуками.</a:t>
            </a:r>
          </a:p>
          <a:p>
            <a:pPr algn="just"/>
            <a:endParaRPr lang="ru-RU" sz="1600" b="1" dirty="0">
              <a:latin typeface="+mj-lt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+mj-lt"/>
              </a:rPr>
              <a:t>Экономическое насилие</a:t>
            </a:r>
          </a:p>
          <a:p>
            <a:pPr algn="just"/>
            <a:r>
              <a:rPr lang="ru-RU" sz="1600" b="1" dirty="0">
                <a:latin typeface="+mj-lt"/>
              </a:rPr>
              <a:t> Проявляется в виде лишения денег, ранее данных или обещанных на необходимые нужды (книги, тетради, ручки…), обеды в школе, на общие подарки для одноклассников. Также этот вид насилия может выражаться в форме жесткого контроля за тратой денег в магазинах и на личные нужды</a:t>
            </a:r>
            <a:r>
              <a:rPr lang="ru-RU" sz="1600" b="1" dirty="0" smtClean="0">
                <a:latin typeface="+mj-lt"/>
              </a:rPr>
              <a:t>.</a:t>
            </a:r>
          </a:p>
          <a:p>
            <a:pPr algn="just"/>
            <a:endParaRPr lang="ru-RU" sz="1600" b="1" dirty="0">
              <a:latin typeface="+mj-lt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32656"/>
            <a:ext cx="8568952" cy="62646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Пассивный свидетель насилия так же испытывает негативные последствия этого опыта. Самое печальное следствие - это ощущение беззащитности - и своей, и взрослого человека - жертвы. Непреодолимая безнадежная беззащитность - а затем либо смирение с этой мыслью и появление покорной жертвы, либо яростный протест против этого - и появление агрессивного насильника. Первый опыт насилия в этом случае обычно совершается по отношению к тому, кто мучил жертву на глазах у ребенка. Знакомый сюжет: сын избил, покалечил, убил отца, который годами преследовал и терзал мать. </a:t>
            </a:r>
            <a:endParaRPr lang="ru-RU" b="1" dirty="0" smtClean="0"/>
          </a:p>
          <a:p>
            <a:pPr algn="ctr"/>
            <a:r>
              <a:rPr lang="ru-RU" b="1" dirty="0" smtClean="0"/>
              <a:t>Итак, получается замкнутый круг: насилие порождает насилие. Где есть насилие, там есть жертвы. Участники треугольника насильник-жертва-свидетель воспроизводят эти роли в следующих поколениях </a:t>
            </a:r>
            <a:r>
              <a:rPr lang="ru-RU" b="1" dirty="0" err="1" smtClean="0"/>
              <a:t>и\или</a:t>
            </a:r>
            <a:r>
              <a:rPr lang="ru-RU" b="1" dirty="0" smtClean="0"/>
              <a:t> с другими людьми. Мало кому удается избежать этого самостоятельно, без специальных усилий или специальной помощи. 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 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123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571480"/>
            <a:ext cx="8501121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Защита прав и достоинств ребёнка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 законодательных актах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FFFF00"/>
              </a:solidFill>
              <a:latin typeface="Arial Black" pitchFamily="34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FFC000"/>
                </a:solidFill>
              </a:rPr>
              <a:t>Конвенция ООН о правах ребёнка даёт определение понятия «жестокое обращение» и определяет меры защиты (ст.19), а также устанавливает</a:t>
            </a:r>
            <a:r>
              <a:rPr lang="ru-RU" sz="2000" b="1" dirty="0" smtClean="0">
                <a:solidFill>
                  <a:srgbClr val="FFC000"/>
                </a:solidFill>
              </a:rPr>
              <a:t>:</a:t>
            </a:r>
          </a:p>
          <a:p>
            <a:pPr algn="just"/>
            <a:endParaRPr lang="ru-RU" sz="2000" b="1" dirty="0">
              <a:solidFill>
                <a:srgbClr val="FFC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обеспечение в максимально возможной степени здорового развития личности (ст.6)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защиту от произвольного или незаконного вмешательства в личную жизнь ребёнка, от посягательств на его честь и репутацию (ст.16)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обеспечение мер по борьбе с болезнями и недоеданием (ст.24)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признание права каждого ребёнка на уровень жизни, необходимый для физического, умственного, духовного, нравственного и социального развития (ст.27)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защиту ребёнка от сексуального посягательства (ст.34)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защиту ребёнка от других форм жестокого обращения (ст.37)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меры помощи ребёнку, явившемуся жертвой жестокого обращения (ст.39)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8596" y="983731"/>
            <a:ext cx="835824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Уголовный кодекс РФ предусматривает ответственность: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 совершение физического и сексуального насилия, в том числе и в отношении несовершеннолетних (ст.106-136)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 преступления против семьи и несовершеннолетних (ст.150-157)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Семейный кодекс РФ гарантирует: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право ребёнка на уважение его человеческого достоинства (ст.54)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право ребёнка на защиту и обязанности органа опеки и попечительства принять меры по защите ребёнка (ст.56)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лишение родительских прав как меру защиты детей от жестокого обращения с ними в семье (ст.69)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немедленное отобрание ребёнка при непосредственной угрозе жизни и здоровью (ст.77)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омашний\Desktop\Просто картинки\1247399314_x_1adbfa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89319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148064" y="1033145"/>
            <a:ext cx="36724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Основная </a:t>
            </a: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причина жестокого обращения с детьми </a:t>
            </a:r>
            <a:r>
              <a:rPr lang="ru-RU" sz="2000" dirty="0" smtClean="0">
                <a:latin typeface="Arial Black" pitchFamily="34" charset="0"/>
              </a:rPr>
              <a:t>- внутренняя агрессивность – эмоциональное состояние, возникающее как реакция на переживание непреодолимости каких-то барьеров или недоступность чего-то желанного.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 </a:t>
            </a:r>
          </a:p>
          <a:p>
            <a:pPr marL="0" marR="0" lvl="0" indent="88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6357958"/>
            <a:ext cx="3000364" cy="5000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омашний\Desktop\Просто картинки\1247399130_x_4c1050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29213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571736" y="6357958"/>
            <a:ext cx="2500330" cy="5000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214942" y="1255224"/>
            <a:ext cx="392905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8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Отрицательными последствиями являются:</a:t>
            </a:r>
          </a:p>
          <a:p>
            <a:pPr marL="0" marR="0" lvl="0" indent="88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задержка в физическом, речевом развитии, задержка роста (у дошкольников и младших школьников);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импульсивность, взрывчатость, вредные привычки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кусание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ногтей, вырывание волос), злость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уступчивость, податливость;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ночные кошмары, нарушения сна, страхи темноты, людей, боязнь гнева;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депрессии, печаль, беспомощность, безнадежность, заторможенность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формирование модели «любовь всегда связана с жертвой, болью», нарушение способности строить долгосрочные партнерские отношения;</a:t>
            </a:r>
          </a:p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выработка защитной «стратегии выживания» в виде диссоциации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личности.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584" y="1"/>
            <a:ext cx="91643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214282" y="285728"/>
            <a:ext cx="8606190" cy="63579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Четыре заповеди мудрого родителя</a:t>
            </a:r>
          </a:p>
          <a:p>
            <a:pPr algn="just"/>
            <a:r>
              <a:rPr lang="ru-RU" b="1" dirty="0" smtClean="0"/>
              <a:t> </a:t>
            </a:r>
          </a:p>
          <a:p>
            <a:pPr algn="just"/>
            <a:r>
              <a:rPr lang="ru-RU" sz="1600" b="1" dirty="0" smtClean="0"/>
              <a:t>Ребёнка нужно не просто любить, этого мало. Его нужно уважать и видеть в нём личность. Не </a:t>
            </a:r>
            <a:r>
              <a:rPr lang="ru-RU" sz="1600" b="1" dirty="0" smtClean="0"/>
              <a:t>забывать </a:t>
            </a:r>
            <a:r>
              <a:rPr lang="ru-RU" sz="1600" b="1" dirty="0" smtClean="0"/>
              <a:t>также о том, что воспитание – процесс «долгоиграющий», мгновенных результатов ждать не приходится. Если малыш не оправдывает ваших ожиданий, не кипятитесь. Спокойно подумайте, что вы можете сделать, чтобы ситуация со временем изменилась.</a:t>
            </a:r>
          </a:p>
          <a:p>
            <a:pPr algn="just"/>
            <a:r>
              <a:rPr lang="ru-RU" sz="1600" b="1" dirty="0" smtClean="0"/>
              <a:t> </a:t>
            </a:r>
          </a:p>
          <a:p>
            <a:pPr algn="just"/>
            <a:r>
              <a:rPr lang="ru-RU" sz="1600" b="1" dirty="0" smtClean="0">
                <a:solidFill>
                  <a:srgbClr val="FFFF00"/>
                </a:solidFill>
              </a:rPr>
              <a:t>1. Не пытайтесь сделать из ребёнка самого-самого.</a:t>
            </a:r>
          </a:p>
          <a:p>
            <a:pPr algn="just"/>
            <a:r>
              <a:rPr lang="ru-RU" sz="1600" b="1" dirty="0" smtClean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ru-RU" sz="1600" b="1" dirty="0" smtClean="0"/>
              <a:t>Так не бывает, чтобы человек одинаково хорошо всё знал и умел. Даже самые взрослые и мудрые на это не способны. Так похвалите его за то, что он знает и умеет, и никогда не ругайте за то, что умеют другие!</a:t>
            </a:r>
          </a:p>
          <a:p>
            <a:pPr algn="just"/>
            <a:r>
              <a:rPr lang="ru-RU" sz="1600" b="1" dirty="0" smtClean="0"/>
              <a:t> </a:t>
            </a:r>
          </a:p>
          <a:p>
            <a:pPr algn="just"/>
            <a:r>
              <a:rPr lang="ru-RU" sz="1600" b="1" dirty="0" smtClean="0"/>
              <a:t>2. </a:t>
            </a:r>
            <a:r>
              <a:rPr lang="ru-RU" sz="1600" b="1" dirty="0" smtClean="0">
                <a:solidFill>
                  <a:srgbClr val="FFFF00"/>
                </a:solidFill>
              </a:rPr>
              <a:t>Не сравнивайте вслух ребёнка с другими детьми.</a:t>
            </a:r>
          </a:p>
          <a:p>
            <a:pPr algn="just"/>
            <a:r>
              <a:rPr lang="ru-RU" sz="1600" b="1" dirty="0" smtClean="0"/>
              <a:t> </a:t>
            </a:r>
          </a:p>
          <a:p>
            <a:pPr algn="just"/>
            <a:r>
              <a:rPr lang="ru-RU" sz="1600" b="1" dirty="0" smtClean="0"/>
              <a:t>3. </a:t>
            </a:r>
            <a:r>
              <a:rPr lang="ru-RU" sz="1600" b="1" dirty="0" smtClean="0">
                <a:solidFill>
                  <a:srgbClr val="FFFF00"/>
                </a:solidFill>
              </a:rPr>
              <a:t>Перестаньте шантажировать.</a:t>
            </a:r>
          </a:p>
          <a:p>
            <a:pPr algn="just"/>
            <a:r>
              <a:rPr lang="ru-RU" sz="1600" b="1" dirty="0" smtClean="0"/>
              <a:t> </a:t>
            </a:r>
          </a:p>
          <a:p>
            <a:pPr algn="just"/>
            <a:r>
              <a:rPr lang="ru-RU" sz="1600" b="1" dirty="0" smtClean="0"/>
              <a:t>Навсегда исключите из своего словаря такие фразы: «Вот я старалась, а ты…», «Я тебя растила, а ты…». Это, уважаемые родители, на языке Уголовного кодекса называется шантаж.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 4. Избегайте свидетелей.</a:t>
            </a:r>
          </a:p>
          <a:p>
            <a:pPr algn="just"/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16632"/>
            <a:ext cx="8640960" cy="65527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Если действительно возникает ситуация, ввергающая вас в краску (ребёнок нахамил старику, устроил истерику в магазине), нужно твёрдо и решительно увести его с места происшествия. Чувство собственного достоинства присуще не только взрослым, поэтому очень важно, чтобы разговор состоялся без свидетелей. После этого спокойно объясните почему так делать нельзя. Вот тут ребёнка призывать к стыду вполне уместно.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Главное – не забывать, что у всего должна быть мера.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Способы открыть ребёнку свою любовь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Не стремитесь к виртуозному исполнению материнской роли. В общении с ребёнком нет и не может быть запрещённых эмоций, но при одном условии: он не должен сомневаться в безусловности вашей любви. Ваш ребёнок должен чувствовать, что ваше недовольство, раздражение или гнев вызваны его поступком, а не им самим. Ваш ребёнок не может быть плохим, потому что он ребёнок и потому что он ваш.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16632"/>
            <a:ext cx="8964488" cy="66247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Три способа открыть ребёнку свою любовь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1. Слово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Называйте ребёнка ласковыми именами, придумывайте домашние прозвища, пусть в вашем голосе звучит нежность, нежность и только нежность.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2. Прикосновение.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Иногда достаточно взять ребёнка за руку, погладить по волосам, поцеловать, чтобы он перестал плакать и капризничать. </a:t>
            </a:r>
            <a:r>
              <a:rPr lang="ru-RU" b="1" dirty="0" smtClean="0"/>
              <a:t>Психологи </a:t>
            </a:r>
            <a:r>
              <a:rPr lang="ru-RU" b="1" dirty="0" smtClean="0"/>
              <a:t>пришли к выводу, что физический контакт с матерью стимулирует физиологическое и эмоциональное развитие ребёнка. 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3. Взгляд.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Не разговаривайте с ребёнком, стоя к нему спиной или вполоборота, не кричите ему из соседней комнаты. Подойдите, посмотрите ему в глаза и скажите то, что хотите</a:t>
            </a:r>
          </a:p>
          <a:p>
            <a:r>
              <a:rPr lang="ru-RU" b="1" dirty="0" smtClean="0"/>
              <a:t> 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965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КЦ</cp:lastModifiedBy>
  <cp:revision>15</cp:revision>
  <dcterms:created xsi:type="dcterms:W3CDTF">2012-10-11T08:05:50Z</dcterms:created>
  <dcterms:modified xsi:type="dcterms:W3CDTF">2012-10-11T10:55:28Z</dcterms:modified>
</cp:coreProperties>
</file>