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332" r:id="rId3"/>
    <p:sldId id="333" r:id="rId4"/>
    <p:sldId id="334" r:id="rId5"/>
    <p:sldId id="335" r:id="rId6"/>
    <p:sldId id="340" r:id="rId7"/>
    <p:sldId id="336" r:id="rId8"/>
    <p:sldId id="337" r:id="rId9"/>
    <p:sldId id="341" r:id="rId10"/>
    <p:sldId id="32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90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1CBFD-28B4-4A73-93BC-69E47460305A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A9128-0B18-448C-A3B4-33DA41B88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859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«Современная школа» направлена на внедрение новых методов обучения и воспитания, образовательных технологий, обеспечивающих освоение обучающимися базовых навыков и умений, повышение их мотивации к обучению и вовлеченности в образовательный процесс, а также обновление содержания и совершенствование методов обучения предметной области «Технология». </a:t>
            </a: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7AFF153-A87B-4357-AC3B-6E9EE7596BA3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623073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мае 2018 года Указом Президента РФ утвержден Национальный проект «Образование». Полномасштабная реализация нацпроекта «Образование» началась в январе 2019 года. Национальный проект  – это инициатива, направленная на достижение двух ключевых задач, которые вы видите на экране. Национальный проект предполагает реализацию 4 основных направлений развития системы образования: обновление его содержания, создание необходимой современной инфраструктуры, подготовка соответствующих профессиональных кадров, их переподготовка и повышение квалификации, а также создание наиболее эффективных механизмов управления этой сферой.</a:t>
            </a:r>
          </a:p>
          <a:p>
            <a:pPr eaLnBrk="1" hangingPunct="1"/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52A09D-DD73-4A67-AFE3-F23EB4C3C2A8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9233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B8BDDC-3AA7-463B-8B58-8232F8B955DC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41794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9EF1D4-F2AE-4047-AAD8-29C82161623C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155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9EF1D4-F2AE-4047-AAD8-29C82161623C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66857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50A4F19-2F09-4777-AAA8-723E3648692C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62888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40442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6EDAC-ADAD-4447-9E63-6AD9930014C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48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0246" y="255693"/>
            <a:ext cx="10731639" cy="150276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Педагогический совет №1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4677" y="1922585"/>
            <a:ext cx="9696051" cy="3047999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«</a:t>
            </a:r>
            <a:r>
              <a:rPr lang="ru-RU" sz="2800" b="1" i="1" dirty="0">
                <a:solidFill>
                  <a:srgbClr val="002060"/>
                </a:solidFill>
              </a:rPr>
              <a:t>Приоритетные направления работы МБДОУ </a:t>
            </a:r>
            <a:r>
              <a:rPr lang="ru-RU" sz="2800" b="1" i="1" dirty="0" smtClean="0">
                <a:solidFill>
                  <a:srgbClr val="002060"/>
                </a:solidFill>
              </a:rPr>
              <a:t>«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Добрянский</a:t>
            </a:r>
            <a:r>
              <a:rPr lang="ru-RU" sz="2800" b="1" i="1" dirty="0" smtClean="0">
                <a:solidFill>
                  <a:srgbClr val="002060"/>
                </a:solidFill>
              </a:rPr>
              <a:t> детский </a:t>
            </a:r>
            <a:r>
              <a:rPr lang="ru-RU" sz="2800" b="1" i="1" dirty="0">
                <a:solidFill>
                  <a:srgbClr val="002060"/>
                </a:solidFill>
              </a:rPr>
              <a:t>сад № </a:t>
            </a:r>
            <a:r>
              <a:rPr lang="ru-RU" sz="2800" b="1" i="1" dirty="0" smtClean="0">
                <a:solidFill>
                  <a:srgbClr val="002060"/>
                </a:solidFill>
              </a:rPr>
              <a:t>21»</a:t>
            </a:r>
            <a:r>
              <a:rPr lang="ru-RU" sz="2800" b="1" i="1" dirty="0">
                <a:solidFill>
                  <a:srgbClr val="002060"/>
                </a:solidFill>
              </a:rPr>
              <a:t> в </a:t>
            </a:r>
            <a:r>
              <a:rPr lang="ru-RU" sz="2800" b="1" i="1" dirty="0" smtClean="0">
                <a:solidFill>
                  <a:srgbClr val="002060"/>
                </a:solidFill>
              </a:rPr>
              <a:t>2023/2024 </a:t>
            </a:r>
            <a:r>
              <a:rPr lang="ru-RU" sz="2800" b="1" i="1" dirty="0">
                <a:solidFill>
                  <a:srgbClr val="002060"/>
                </a:solidFill>
              </a:rPr>
              <a:t>учебном году: </a:t>
            </a:r>
            <a:r>
              <a:rPr lang="ru-RU" sz="2400" b="1" dirty="0">
                <a:solidFill>
                  <a:srgbClr val="FF0000"/>
                </a:solidFill>
              </a:rPr>
              <a:t>Методическое сопровождение реализации основной и адаптированной образовательной программы МБДОУ «</a:t>
            </a:r>
            <a:r>
              <a:rPr lang="ru-RU" sz="2400" b="1" dirty="0" err="1">
                <a:solidFill>
                  <a:srgbClr val="FF0000"/>
                </a:solidFill>
              </a:rPr>
              <a:t>Добрянский</a:t>
            </a:r>
            <a:r>
              <a:rPr lang="ru-RU" sz="2400" b="1" dirty="0">
                <a:solidFill>
                  <a:srgbClr val="FF0000"/>
                </a:solidFill>
              </a:rPr>
              <a:t> детский сад № 21»</a:t>
            </a:r>
          </a:p>
          <a:p>
            <a:pPr algn="r"/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4000" b="1" dirty="0"/>
              <a:t> 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Тарасенко Т.Н. – заместитель заведующего по ВМР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172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photoshop-kopona.com/uploads/posts/2017-08/1501998989_background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52" y="0"/>
            <a:ext cx="12061648" cy="687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36019" y="1556792"/>
            <a:ext cx="68002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началом нового </a:t>
            </a:r>
          </a:p>
          <a:p>
            <a:pPr algn="ctr"/>
            <a:r>
              <a:rPr lang="ru-RU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учебного года!</a:t>
            </a:r>
            <a:endParaRPr lang="ru-RU" sz="54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493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616" y="219162"/>
            <a:ext cx="10697060" cy="116416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b="1" dirty="0" smtClean="0">
                <a:solidFill>
                  <a:srgbClr val="FF0000"/>
                </a:solidFill>
              </a:rPr>
              <a:t>Изменения законодательства в сфере образования 2023 – 2024 уч. год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6914" y="1430215"/>
            <a:ext cx="10502537" cy="5192654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Новый порядок аттестации педагогических работников (приказ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№ 196 от 24.03.2023 г). </a:t>
            </a:r>
          </a:p>
          <a:p>
            <a:pPr lvl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Обеспечение информационной безопасности детей  ( Распоряжение правительства № 1105-р от 28.04.2023г)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2023 год – год педагога и наставника (указ Президента РФ №401 от27.06.2022г)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Обязательное знакомство воспитанников с государственными символами России ( письмо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России от15. 04 2022 г № СК-293/06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Порядок оказания первой мед помощи, порядок допуска детей до занятий физкультурой   (Ф-З №256-ФЗ от 13.06.2023г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Прием на работу студентов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вузов и СПО (Ф-З № 385 –ФЗ от 24.07.2023 г </a:t>
            </a:r>
          </a:p>
          <a:p>
            <a:pPr marL="0" lvl="0" indent="0">
              <a:buNone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155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615" y="219162"/>
            <a:ext cx="11118835" cy="116416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Приоритетные  направления работы ДОУ в 2023 – 2024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6914" y="1430215"/>
            <a:ext cx="10502537" cy="519265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Сопровождение реализации ООП и АООП ДОУ</a:t>
            </a:r>
          </a:p>
          <a:p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>
                <a:solidFill>
                  <a:srgbClr val="7030A0"/>
                </a:solidFill>
              </a:rPr>
              <a:t>Реализация программы воспитания и календарного  плана воспитательной работы ДОУ </a:t>
            </a:r>
          </a:p>
          <a:p>
            <a:pPr lvl="0"/>
            <a:r>
              <a:rPr lang="ru-RU" sz="2000" b="1" dirty="0">
                <a:solidFill>
                  <a:srgbClr val="7030A0"/>
                </a:solidFill>
              </a:rPr>
              <a:t>Внедрить в работу воспитателей старшей и подготовительных к школе групп новые методы развития у воспитанников навыков информационной безопасности и цифровой грамотности.</a:t>
            </a:r>
          </a:p>
          <a:p>
            <a:pPr lvl="0"/>
            <a:r>
              <a:rPr lang="ru-RU" sz="2000" b="1" dirty="0">
                <a:solidFill>
                  <a:srgbClr val="7030A0"/>
                </a:solidFill>
              </a:rPr>
              <a:t>Расширить  направления </a:t>
            </a:r>
            <a:r>
              <a:rPr lang="ru-RU" sz="2000" b="1" dirty="0">
                <a:solidFill>
                  <a:srgbClr val="FF0000"/>
                </a:solidFill>
              </a:rPr>
              <a:t>трудовой,</a:t>
            </a:r>
            <a:r>
              <a:rPr lang="ru-RU" sz="2000" b="1" dirty="0">
                <a:solidFill>
                  <a:srgbClr val="7030A0"/>
                </a:solidFill>
              </a:rPr>
              <a:t> идеологической, патриотической, правовой воспитательной деятельности с воспитанниками</a:t>
            </a:r>
            <a:r>
              <a:rPr lang="ru-RU" sz="2000" dirty="0"/>
              <a:t>. </a:t>
            </a: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952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0"/>
            <a:ext cx="9144000" cy="1633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19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52600" y="304800"/>
            <a:ext cx="8542338" cy="1019174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>
                <a:ln w="11430"/>
                <a:solidFill>
                  <a:srgbClr val="8006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2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ОСНОВНАЯ ОБРАЗОВАЕЛЬНАЯ ПРОГРАММА ДОУ </a:t>
            </a:r>
            <a:endParaRPr lang="en-US" sz="3200" b="1" spc="5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197" name="Рисунок 10" descr="57589340_d7587b124a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43200"/>
            <a:ext cx="300990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Прямоугольник 7"/>
          <p:cNvSpPr>
            <a:spLocks noChangeArrowheads="1"/>
          </p:cNvSpPr>
          <p:nvPr/>
        </p:nvSpPr>
        <p:spPr bwMode="auto">
          <a:xfrm>
            <a:off x="1981200" y="2895600"/>
            <a:ext cx="2641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Принята педагогическим советом, утверждена приказом руководителя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9" name="Рисунок 13" descr="plumicon_0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921250"/>
            <a:ext cx="15208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1"/>
            <a:ext cx="4046538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9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idx="1"/>
          </p:nvPr>
        </p:nvSpPr>
        <p:spPr>
          <a:xfrm>
            <a:off x="2590800" y="619125"/>
            <a:ext cx="75438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800" b="1">
                <a:solidFill>
                  <a:srgbClr val="0070C0"/>
                </a:solidFill>
              </a:rPr>
              <a:t>Цель  и направления реализации</a:t>
            </a:r>
          </a:p>
        </p:txBody>
      </p:sp>
      <p:pic>
        <p:nvPicPr>
          <p:cNvPr id="10243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82613"/>
            <a:ext cx="971550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Прямоугольник 6"/>
          <p:cNvSpPr>
            <a:spLocks noChangeArrowheads="1"/>
          </p:cNvSpPr>
          <p:nvPr/>
        </p:nvSpPr>
        <p:spPr bwMode="auto">
          <a:xfrm>
            <a:off x="2209800" y="3702050"/>
            <a:ext cx="8185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1752600" y="1981201"/>
            <a:ext cx="8686800" cy="30464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Разностороннее развитие ребенка в период дошкольного детства с учетом возрастных и индивидуальных особенностей на основе духовно – нравственных ценностей российского народа, исторических и национально – культурных традиций </a:t>
            </a:r>
          </a:p>
        </p:txBody>
      </p:sp>
    </p:spTree>
    <p:extLst>
      <p:ext uri="{BB962C8B-B14F-4D97-AF65-F5344CB8AC3E}">
        <p14:creationId xmlns:p14="http://schemas.microsoft.com/office/powerpoint/2010/main" val="2720891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2486026" y="619126"/>
            <a:ext cx="7648575" cy="676275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800" b="1">
                <a:solidFill>
                  <a:srgbClr val="0070C0"/>
                </a:solidFill>
              </a:rPr>
              <a:t>Содержание программы </a:t>
            </a:r>
          </a:p>
        </p:txBody>
      </p:sp>
      <p:pic>
        <p:nvPicPr>
          <p:cNvPr id="1843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50801"/>
            <a:ext cx="97155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1676400" y="2341563"/>
            <a:ext cx="5924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198" name="Подзаголовок 2"/>
          <p:cNvSpPr txBox="1">
            <a:spLocks/>
          </p:cNvSpPr>
          <p:nvPr/>
        </p:nvSpPr>
        <p:spPr bwMode="auto">
          <a:xfrm>
            <a:off x="1676400" y="1145176"/>
            <a:ext cx="8610600" cy="533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900"/>
              </a:spcBef>
              <a:buClr>
                <a:schemeClr val="accent1"/>
              </a:buClr>
              <a:defRPr/>
            </a:pPr>
            <a:r>
              <a:rPr lang="ru-RU" altLang="ru-RU" sz="2600" b="1" u="sng" dirty="0" smtClean="0">
                <a:latin typeface="Times New Roman" panose="02020603050405020304" pitchFamily="18" charset="0"/>
              </a:rPr>
              <a:t>Целевой раздел </a:t>
            </a:r>
          </a:p>
          <a:p>
            <a:pPr>
              <a:spcBef>
                <a:spcPts val="900"/>
              </a:spcBef>
              <a:buClr>
                <a:schemeClr val="accent1"/>
              </a:buClr>
              <a:defRPr/>
            </a:pPr>
            <a:r>
              <a:rPr lang="ru-RU" altLang="ru-RU" sz="2600" b="1" u="sng" dirty="0" smtClean="0">
                <a:latin typeface="Times New Roman" panose="02020603050405020304" pitchFamily="18" charset="0"/>
              </a:rPr>
              <a:t>Содержательный раздел</a:t>
            </a:r>
          </a:p>
          <a:p>
            <a:pPr>
              <a:spcBef>
                <a:spcPts val="900"/>
              </a:spcBef>
              <a:buClr>
                <a:schemeClr val="accent1"/>
              </a:buClr>
              <a:defRPr/>
            </a:pPr>
            <a:r>
              <a:rPr lang="ru-RU" altLang="ru-RU" sz="2600" b="1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Программа воспитания</a:t>
            </a:r>
          </a:p>
          <a:p>
            <a:pPr>
              <a:spcBef>
                <a:spcPts val="900"/>
              </a:spcBef>
              <a:buClr>
                <a:schemeClr val="accent1"/>
              </a:buClr>
              <a:defRPr/>
            </a:pPr>
            <a:r>
              <a:rPr lang="ru-RU" altLang="ru-RU" sz="2600" b="1" u="sng" dirty="0" smtClean="0">
                <a:latin typeface="Times New Roman" panose="02020603050405020304" pitchFamily="18" charset="0"/>
              </a:rPr>
              <a:t>Организационный раздел </a:t>
            </a:r>
          </a:p>
          <a:p>
            <a:pPr>
              <a:spcBef>
                <a:spcPts val="900"/>
              </a:spcBef>
              <a:buClr>
                <a:schemeClr val="accent1"/>
              </a:buClr>
              <a:defRPr/>
            </a:pPr>
            <a:r>
              <a:rPr lang="ru-RU" altLang="ru-RU" sz="2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ППРС</a:t>
            </a:r>
          </a:p>
          <a:p>
            <a:pPr>
              <a:spcBef>
                <a:spcPts val="900"/>
              </a:spcBef>
              <a:buClr>
                <a:schemeClr val="accent1"/>
              </a:buClr>
              <a:defRPr/>
            </a:pPr>
            <a:r>
              <a:rPr lang="ru-RU" alt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Материально технические условия</a:t>
            </a:r>
          </a:p>
          <a:p>
            <a:pPr>
              <a:spcBef>
                <a:spcPts val="900"/>
              </a:spcBef>
              <a:buClr>
                <a:schemeClr val="accent1"/>
              </a:buClr>
              <a:defRPr/>
            </a:pPr>
            <a:r>
              <a:rPr lang="ru-RU" altLang="ru-RU" sz="2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К</a:t>
            </a:r>
            <a:r>
              <a:rPr lang="ru-RU" alt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адровые условия</a:t>
            </a:r>
          </a:p>
          <a:p>
            <a:pPr>
              <a:spcBef>
                <a:spcPts val="900"/>
              </a:spcBef>
              <a:buClr>
                <a:schemeClr val="accent1"/>
              </a:buClr>
              <a:defRPr/>
            </a:pPr>
            <a:r>
              <a:rPr lang="ru-RU" alt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Режим дня, учебная нагрузка</a:t>
            </a:r>
          </a:p>
          <a:p>
            <a:pPr>
              <a:spcBef>
                <a:spcPts val="900"/>
              </a:spcBef>
              <a:buClr>
                <a:schemeClr val="accent1"/>
              </a:buClr>
              <a:defRPr/>
            </a:pPr>
            <a:r>
              <a:rPr lang="ru-RU" altLang="ru-RU" sz="2600" b="1" u="sng" dirty="0" smtClean="0">
                <a:latin typeface="Times New Roman" panose="02020603050405020304" pitchFamily="18" charset="0"/>
              </a:rPr>
              <a:t>Перечень художественной литературы</a:t>
            </a:r>
            <a:r>
              <a:rPr lang="ru-RU" altLang="ru-RU" sz="2600" b="1" dirty="0" smtClean="0">
                <a:latin typeface="Times New Roman" panose="02020603050405020304" pitchFamily="18" charset="0"/>
              </a:rPr>
              <a:t>…</a:t>
            </a:r>
          </a:p>
          <a:p>
            <a:pPr>
              <a:spcBef>
                <a:spcPts val="900"/>
              </a:spcBef>
              <a:buClr>
                <a:schemeClr val="accent1"/>
              </a:buClr>
              <a:defRPr/>
            </a:pPr>
            <a:r>
              <a:rPr lang="ru-RU" altLang="ru-RU" sz="2600" b="1" u="sng" dirty="0" smtClean="0">
                <a:latin typeface="Times New Roman" panose="02020603050405020304" pitchFamily="18" charset="0"/>
              </a:rPr>
              <a:t>План воспитательной работы </a:t>
            </a:r>
            <a:endParaRPr lang="ru-RU" altLang="ru-RU" sz="2600" b="1" u="sng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615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Grp="1"/>
          </p:cNvSpPr>
          <p:nvPr>
            <p:ph idx="1"/>
          </p:nvPr>
        </p:nvSpPr>
        <p:spPr>
          <a:xfrm>
            <a:off x="2486026" y="619126"/>
            <a:ext cx="7648575" cy="67627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altLang="ru-RU" sz="2800" b="1">
                <a:solidFill>
                  <a:srgbClr val="0070C0"/>
                </a:solidFill>
              </a:rPr>
              <a:t>Содержание образовательной деятельности </a:t>
            </a:r>
          </a:p>
        </p:txBody>
      </p:sp>
      <p:pic>
        <p:nvPicPr>
          <p:cNvPr id="12291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50801"/>
            <a:ext cx="97155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1676400" y="2341563"/>
            <a:ext cx="5924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198" name="Подзаголовок 2"/>
          <p:cNvSpPr txBox="1">
            <a:spLocks/>
          </p:cNvSpPr>
          <p:nvPr/>
        </p:nvSpPr>
        <p:spPr bwMode="auto">
          <a:xfrm>
            <a:off x="1676400" y="1524000"/>
            <a:ext cx="8610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ts val="9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СОЦИАЛЬНО _ КОММУНИКАТИВНОЕ  </a:t>
            </a:r>
          </a:p>
          <a:p>
            <a:pPr marL="457200" indent="-457200">
              <a:spcBef>
                <a:spcPts val="9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ПОЗНАВАТЕЛЬНОЕ </a:t>
            </a:r>
          </a:p>
          <a:p>
            <a:pPr marL="457200" indent="-457200">
              <a:spcBef>
                <a:spcPts val="9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РЕЧЕВОЕ</a:t>
            </a:r>
          </a:p>
          <a:p>
            <a:pPr marL="457200" indent="-457200">
              <a:spcBef>
                <a:spcPts val="9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ХУДОЖЕСТВЕННО - ЭСТЕТИЧЕСКОЕ</a:t>
            </a:r>
          </a:p>
          <a:p>
            <a:pPr marL="457200" indent="-457200">
              <a:spcBef>
                <a:spcPts val="9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ФИЗИЧЕСКОЕ</a:t>
            </a:r>
          </a:p>
          <a:p>
            <a:pPr algn="ctr">
              <a:spcBef>
                <a:spcPts val="900"/>
              </a:spcBef>
              <a:buClr>
                <a:schemeClr val="accent1"/>
              </a:buClr>
              <a:defRPr/>
            </a:pPr>
            <a:r>
              <a:rPr lang="ru-RU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При реализации образовательных областей обеспечивается </a:t>
            </a:r>
            <a:r>
              <a:rPr lang="ru-RU" altLang="ru-RU" sz="32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интеграция </a:t>
            </a:r>
            <a:r>
              <a:rPr lang="ru-RU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воспитания и обучения  </a:t>
            </a:r>
          </a:p>
        </p:txBody>
      </p:sp>
    </p:spTree>
    <p:extLst>
      <p:ext uri="{BB962C8B-B14F-4D97-AF65-F5344CB8AC3E}">
        <p14:creationId xmlns:p14="http://schemas.microsoft.com/office/powerpoint/2010/main" val="1274749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Grp="1"/>
          </p:cNvSpPr>
          <p:nvPr>
            <p:ph idx="1"/>
          </p:nvPr>
        </p:nvSpPr>
        <p:spPr>
          <a:xfrm>
            <a:off x="2486026" y="619126"/>
            <a:ext cx="7648575" cy="67627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altLang="ru-RU" sz="2800" b="1">
                <a:solidFill>
                  <a:srgbClr val="0070C0"/>
                </a:solidFill>
              </a:rPr>
              <a:t>Содержание образовательной деятельности </a:t>
            </a:r>
          </a:p>
        </p:txBody>
      </p:sp>
      <p:pic>
        <p:nvPicPr>
          <p:cNvPr id="12291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50801"/>
            <a:ext cx="97155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1676400" y="2341563"/>
            <a:ext cx="5924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198" name="Подзаголовок 2"/>
          <p:cNvSpPr txBox="1">
            <a:spLocks/>
          </p:cNvSpPr>
          <p:nvPr/>
        </p:nvSpPr>
        <p:spPr bwMode="auto">
          <a:xfrm>
            <a:off x="1676400" y="1524000"/>
            <a:ext cx="8610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ts val="9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СОЦИАЛЬНО _ КОММУНИКАТИВНОЕ  </a:t>
            </a:r>
          </a:p>
          <a:p>
            <a:pPr marL="457200" indent="-457200">
              <a:spcBef>
                <a:spcPts val="9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ПОЗНАВАТЕЛЬНОЕ </a:t>
            </a:r>
          </a:p>
          <a:p>
            <a:pPr marL="457200" indent="-457200">
              <a:spcBef>
                <a:spcPts val="9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РЕЧЕВОЕ</a:t>
            </a:r>
          </a:p>
          <a:p>
            <a:pPr marL="457200" indent="-457200">
              <a:spcBef>
                <a:spcPts val="9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ХУДОЖЕСТВЕННО - ЭСТЕТИЧЕСКОЕ</a:t>
            </a:r>
          </a:p>
          <a:p>
            <a:pPr marL="457200" indent="-457200">
              <a:spcBef>
                <a:spcPts val="9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ФИЗИЧЕСКОЕ</a:t>
            </a:r>
          </a:p>
          <a:p>
            <a:pPr algn="ctr">
              <a:spcBef>
                <a:spcPts val="900"/>
              </a:spcBef>
              <a:buClr>
                <a:schemeClr val="accent1"/>
              </a:buClr>
              <a:defRPr/>
            </a:pPr>
            <a:r>
              <a:rPr lang="ru-RU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При реализации образовательных областей обеспечивается </a:t>
            </a:r>
            <a:r>
              <a:rPr lang="ru-RU" altLang="ru-RU" sz="32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интеграция </a:t>
            </a:r>
            <a:r>
              <a:rPr lang="ru-RU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воспитания и обучения  </a:t>
            </a:r>
          </a:p>
        </p:txBody>
      </p:sp>
    </p:spTree>
    <p:extLst>
      <p:ext uri="{BB962C8B-B14F-4D97-AF65-F5344CB8AC3E}">
        <p14:creationId xmlns:p14="http://schemas.microsoft.com/office/powerpoint/2010/main" val="2932259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2486026" y="619126"/>
            <a:ext cx="7648575" cy="676275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800" b="1" dirty="0" smtClean="0">
                <a:solidFill>
                  <a:srgbClr val="0070C0"/>
                </a:solidFill>
              </a:rPr>
              <a:t> </a:t>
            </a:r>
            <a:r>
              <a:rPr lang="ru-RU" altLang="ru-RU" sz="2800" b="1" dirty="0">
                <a:solidFill>
                  <a:srgbClr val="0070C0"/>
                </a:solidFill>
              </a:rPr>
              <a:t>В</a:t>
            </a:r>
            <a:r>
              <a:rPr lang="ru-RU" altLang="ru-RU" sz="2800" b="1" dirty="0" smtClean="0">
                <a:solidFill>
                  <a:srgbClr val="0070C0"/>
                </a:solidFill>
              </a:rPr>
              <a:t>ариативная часть ООП ДОУ </a:t>
            </a:r>
            <a:endParaRPr lang="ru-RU" altLang="ru-RU" sz="2800" b="1" dirty="0">
              <a:solidFill>
                <a:srgbClr val="0070C0"/>
              </a:solidFill>
            </a:endParaRPr>
          </a:p>
        </p:txBody>
      </p:sp>
      <p:pic>
        <p:nvPicPr>
          <p:cNvPr id="1638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50801"/>
            <a:ext cx="97155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1676400" y="2341563"/>
            <a:ext cx="5924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389" name="Подзаголовок 2"/>
          <p:cNvSpPr txBox="1">
            <a:spLocks/>
          </p:cNvSpPr>
          <p:nvPr/>
        </p:nvSpPr>
        <p:spPr bwMode="auto">
          <a:xfrm>
            <a:off x="1527175" y="1524000"/>
            <a:ext cx="8610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9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altLang="ru-RU" sz="3200" b="1" dirty="0" smtClean="0">
                <a:solidFill>
                  <a:srgbClr val="00B0F0"/>
                </a:solidFill>
              </a:rPr>
              <a:t>Программа социально - нравственного  воспитания «Дорогою добра» Л.В. </a:t>
            </a:r>
            <a:r>
              <a:rPr lang="ru-RU" altLang="ru-RU" sz="3200" b="1" dirty="0" err="1" smtClean="0">
                <a:solidFill>
                  <a:srgbClr val="00B0F0"/>
                </a:solidFill>
              </a:rPr>
              <a:t>Коломейченко</a:t>
            </a:r>
            <a:r>
              <a:rPr lang="ru-RU" altLang="ru-RU" sz="3200" b="1" dirty="0" smtClean="0">
                <a:solidFill>
                  <a:srgbClr val="00B0F0"/>
                </a:solidFill>
              </a:rPr>
              <a:t> </a:t>
            </a:r>
          </a:p>
          <a:p>
            <a:pPr>
              <a:spcBef>
                <a:spcPts val="9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C00000"/>
                </a:solidFill>
              </a:rPr>
              <a:t>Программа развития финансовой грамотности дошкольников «Открытия </a:t>
            </a:r>
            <a:r>
              <a:rPr lang="ru-RU" sz="3200" b="1" dirty="0" err="1">
                <a:solidFill>
                  <a:srgbClr val="C00000"/>
                </a:solidFill>
              </a:rPr>
              <a:t>Феечки</a:t>
            </a:r>
            <a:r>
              <a:rPr lang="ru-RU" sz="3200" b="1" dirty="0">
                <a:solidFill>
                  <a:srgbClr val="C00000"/>
                </a:solidFill>
              </a:rPr>
              <a:t> Копеечки» с учётом регионального компонента» под ред. Л.В. Любимовой</a:t>
            </a:r>
            <a:endParaRPr lang="ru-RU" sz="3200" dirty="0">
              <a:solidFill>
                <a:srgbClr val="C00000"/>
              </a:solidFill>
            </a:endParaRPr>
          </a:p>
          <a:p>
            <a:pPr>
              <a:spcBef>
                <a:spcPts val="9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ru-RU" altLang="ru-RU" sz="32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8824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3589</TotalTime>
  <Words>398</Words>
  <Application>Microsoft Office PowerPoint</Application>
  <PresentationFormat>Широкоэкранный</PresentationFormat>
  <Paragraphs>78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Педагогический совет №1</vt:lpstr>
      <vt:lpstr>Изменения законодательства в сфере образования 2023 – 2024 уч. год</vt:lpstr>
      <vt:lpstr>Приоритетные  направления работы ДОУ в 2023 – 2024 </vt:lpstr>
      <vt:lpstr> ОСНОВНАЯ ОБРАЗОВАЕЛЬНАЯ ПРОГРАММА ДОУ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Показатели стратегии развития образования ДМР</dc:title>
  <dc:creator>Александра</dc:creator>
  <cp:lastModifiedBy>User's</cp:lastModifiedBy>
  <cp:revision>136</cp:revision>
  <dcterms:created xsi:type="dcterms:W3CDTF">2019-10-02T11:21:58Z</dcterms:created>
  <dcterms:modified xsi:type="dcterms:W3CDTF">2023-09-11T08:46:11Z</dcterms:modified>
</cp:coreProperties>
</file>