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18" r:id="rId2"/>
    <p:sldId id="342" r:id="rId3"/>
    <p:sldId id="341" r:id="rId4"/>
    <p:sldId id="332" r:id="rId5"/>
    <p:sldId id="343" r:id="rId6"/>
    <p:sldId id="353" r:id="rId7"/>
    <p:sldId id="348" r:id="rId8"/>
    <p:sldId id="349" r:id="rId9"/>
    <p:sldId id="354" r:id="rId10"/>
    <p:sldId id="335" r:id="rId11"/>
    <p:sldId id="356" r:id="rId12"/>
    <p:sldId id="357" r:id="rId13"/>
    <p:sldId id="361" r:id="rId14"/>
    <p:sldId id="358" r:id="rId15"/>
    <p:sldId id="359" r:id="rId16"/>
    <p:sldId id="352" r:id="rId17"/>
    <p:sldId id="321" r:id="rId18"/>
    <p:sldId id="350" r:id="rId19"/>
    <p:sldId id="338" r:id="rId20"/>
    <p:sldId id="336" r:id="rId21"/>
    <p:sldId id="337" r:id="rId2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C92"/>
    <a:srgbClr val="17375E"/>
    <a:srgbClr val="00AEEF"/>
    <a:srgbClr val="00DE64"/>
    <a:srgbClr val="79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943" autoAdjust="0"/>
  </p:normalViewPr>
  <p:slideViewPr>
    <p:cSldViewPr snapToGrid="0">
      <p:cViewPr>
        <p:scale>
          <a:sx n="90" d="100"/>
          <a:sy n="90" d="100"/>
        </p:scale>
        <p:origin x="-2244" y="-1014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47E9C-6880-4F7A-AAC7-C0A8258A7F9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551A2F3-B740-4102-9C3C-7461D7F9EC1E}">
      <dgm:prSet phldrT="[Текст]"/>
      <dgm:spPr/>
      <dgm:t>
        <a:bodyPr/>
        <a:lstStyle/>
        <a:p>
          <a:r>
            <a:rPr lang="ru-RU" dirty="0" smtClean="0"/>
            <a:t>Повышение информационной грамотности населения</a:t>
          </a:r>
          <a:endParaRPr lang="ru-RU" dirty="0"/>
        </a:p>
      </dgm:t>
    </dgm:pt>
    <dgm:pt modelId="{B8DBBE16-A04A-45ED-87BB-CCE165726500}" type="parTrans" cxnId="{437BA7A1-CCFE-4F9F-8C1B-DE61F49B577F}">
      <dgm:prSet/>
      <dgm:spPr/>
      <dgm:t>
        <a:bodyPr/>
        <a:lstStyle/>
        <a:p>
          <a:endParaRPr lang="ru-RU"/>
        </a:p>
      </dgm:t>
    </dgm:pt>
    <dgm:pt modelId="{F70ACDAD-4551-45EB-A67F-84CA97DD7FA6}" type="sibTrans" cxnId="{437BA7A1-CCFE-4F9F-8C1B-DE61F49B577F}">
      <dgm:prSet/>
      <dgm:spPr/>
      <dgm:t>
        <a:bodyPr/>
        <a:lstStyle/>
        <a:p>
          <a:endParaRPr lang="ru-RU"/>
        </a:p>
      </dgm:t>
    </dgm:pt>
    <dgm:pt modelId="{C3143D13-4454-443A-8E2B-3E803F2BF7A2}">
      <dgm:prSet phldrT="[Текст]"/>
      <dgm:spPr/>
      <dgm:t>
        <a:bodyPr/>
        <a:lstStyle/>
        <a:p>
          <a:r>
            <a:rPr lang="ru-RU" dirty="0" smtClean="0"/>
            <a:t>Формирование критического восприятия информации</a:t>
          </a:r>
          <a:endParaRPr lang="ru-RU" dirty="0"/>
        </a:p>
      </dgm:t>
    </dgm:pt>
    <dgm:pt modelId="{2B053FD0-A49E-4FF6-A9E5-9AA0DD8EA6E9}" type="parTrans" cxnId="{8CB16454-E1A2-4ABD-AFE4-26B407FF5906}">
      <dgm:prSet/>
      <dgm:spPr/>
      <dgm:t>
        <a:bodyPr/>
        <a:lstStyle/>
        <a:p>
          <a:endParaRPr lang="ru-RU"/>
        </a:p>
      </dgm:t>
    </dgm:pt>
    <dgm:pt modelId="{6DF92360-A1D8-45B2-8DF1-19BF23FB6B9F}" type="sibTrans" cxnId="{8CB16454-E1A2-4ABD-AFE4-26B407FF5906}">
      <dgm:prSet/>
      <dgm:spPr/>
      <dgm:t>
        <a:bodyPr/>
        <a:lstStyle/>
        <a:p>
          <a:endParaRPr lang="ru-RU"/>
        </a:p>
      </dgm:t>
    </dgm:pt>
    <dgm:pt modelId="{D12511C0-000E-4C2C-A717-4A568B4CF74D}">
      <dgm:prSet phldrT="[Текст]"/>
      <dgm:spPr/>
      <dgm:t>
        <a:bodyPr/>
        <a:lstStyle/>
        <a:p>
          <a:r>
            <a:rPr lang="ru-RU" dirty="0" smtClean="0"/>
            <a:t>Повышение уровня ответственности</a:t>
          </a:r>
          <a:endParaRPr lang="ru-RU" dirty="0"/>
        </a:p>
      </dgm:t>
    </dgm:pt>
    <dgm:pt modelId="{07807B79-F35D-4CAC-9B91-F63A12E6C1C7}" type="parTrans" cxnId="{974CFF78-DC3F-4870-9EFB-7E6234B6D130}">
      <dgm:prSet/>
      <dgm:spPr/>
      <dgm:t>
        <a:bodyPr/>
        <a:lstStyle/>
        <a:p>
          <a:endParaRPr lang="ru-RU"/>
        </a:p>
      </dgm:t>
    </dgm:pt>
    <dgm:pt modelId="{B51B3572-AE03-4E05-B8B8-79B60497CDAC}" type="sibTrans" cxnId="{974CFF78-DC3F-4870-9EFB-7E6234B6D130}">
      <dgm:prSet/>
      <dgm:spPr/>
      <dgm:t>
        <a:bodyPr/>
        <a:lstStyle/>
        <a:p>
          <a:endParaRPr lang="ru-RU"/>
        </a:p>
      </dgm:t>
    </dgm:pt>
    <dgm:pt modelId="{1CC828A8-CA4A-47EB-B9EF-21333CAB09FD}" type="pres">
      <dgm:prSet presAssocID="{3B147E9C-6880-4F7A-AAC7-C0A8258A7F9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BC4BF1B-A76A-4877-859A-A93A374F9888}" type="pres">
      <dgm:prSet presAssocID="{3B147E9C-6880-4F7A-AAC7-C0A8258A7F9E}" presName="Name1" presStyleCnt="0"/>
      <dgm:spPr/>
    </dgm:pt>
    <dgm:pt modelId="{BF58ECC6-02D6-4ADE-9009-E0F3DB8222C8}" type="pres">
      <dgm:prSet presAssocID="{3B147E9C-6880-4F7A-AAC7-C0A8258A7F9E}" presName="cycle" presStyleCnt="0"/>
      <dgm:spPr/>
    </dgm:pt>
    <dgm:pt modelId="{02C98536-9BC4-43A0-BC33-FE63A2F557E1}" type="pres">
      <dgm:prSet presAssocID="{3B147E9C-6880-4F7A-AAC7-C0A8258A7F9E}" presName="srcNode" presStyleLbl="node1" presStyleIdx="0" presStyleCnt="3"/>
      <dgm:spPr/>
    </dgm:pt>
    <dgm:pt modelId="{63FEF48B-53C5-4BB7-B250-F383A255CAC8}" type="pres">
      <dgm:prSet presAssocID="{3B147E9C-6880-4F7A-AAC7-C0A8258A7F9E}" presName="conn" presStyleLbl="parChTrans1D2" presStyleIdx="0" presStyleCnt="1"/>
      <dgm:spPr/>
      <dgm:t>
        <a:bodyPr/>
        <a:lstStyle/>
        <a:p>
          <a:endParaRPr lang="ru-RU"/>
        </a:p>
      </dgm:t>
    </dgm:pt>
    <dgm:pt modelId="{74DB80B6-26E0-4F92-A468-6D09549E0BEF}" type="pres">
      <dgm:prSet presAssocID="{3B147E9C-6880-4F7A-AAC7-C0A8258A7F9E}" presName="extraNode" presStyleLbl="node1" presStyleIdx="0" presStyleCnt="3"/>
      <dgm:spPr/>
    </dgm:pt>
    <dgm:pt modelId="{F85E41F1-C11F-4277-A9A8-7FB3CB2FD49B}" type="pres">
      <dgm:prSet presAssocID="{3B147E9C-6880-4F7A-AAC7-C0A8258A7F9E}" presName="dstNode" presStyleLbl="node1" presStyleIdx="0" presStyleCnt="3"/>
      <dgm:spPr/>
    </dgm:pt>
    <dgm:pt modelId="{DCB6111D-AA93-4076-9542-D30DB926145C}" type="pres">
      <dgm:prSet presAssocID="{F551A2F3-B740-4102-9C3C-7461D7F9EC1E}" presName="text_1" presStyleLbl="node1" presStyleIdx="0" presStyleCnt="3" custLinFactNeighborX="10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0877-83DA-4D1D-8AD4-FF7CD6F1F57C}" type="pres">
      <dgm:prSet presAssocID="{F551A2F3-B740-4102-9C3C-7461D7F9EC1E}" presName="accent_1" presStyleCnt="0"/>
      <dgm:spPr/>
    </dgm:pt>
    <dgm:pt modelId="{B896D1B0-6954-439A-B8BB-1BBF5D951349}" type="pres">
      <dgm:prSet presAssocID="{F551A2F3-B740-4102-9C3C-7461D7F9EC1E}" presName="accentRepeatNode" presStyleLbl="solidFgAcc1" presStyleIdx="0" presStyleCnt="3"/>
      <dgm:spPr/>
    </dgm:pt>
    <dgm:pt modelId="{8462B18D-25BA-4B1B-8B68-66100154E608}" type="pres">
      <dgm:prSet presAssocID="{C3143D13-4454-443A-8E2B-3E803F2BF7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EC2244-9F69-441E-8001-A1914D1DEE12}" type="pres">
      <dgm:prSet presAssocID="{C3143D13-4454-443A-8E2B-3E803F2BF7A2}" presName="accent_2" presStyleCnt="0"/>
      <dgm:spPr/>
    </dgm:pt>
    <dgm:pt modelId="{9DD2CCB8-5BF3-46E4-BD0D-2223ED3DF495}" type="pres">
      <dgm:prSet presAssocID="{C3143D13-4454-443A-8E2B-3E803F2BF7A2}" presName="accentRepeatNode" presStyleLbl="solidFgAcc1" presStyleIdx="1" presStyleCnt="3"/>
      <dgm:spPr/>
    </dgm:pt>
    <dgm:pt modelId="{1132C1C1-6684-4D48-B567-7877AE6D2342}" type="pres">
      <dgm:prSet presAssocID="{D12511C0-000E-4C2C-A717-4A568B4CF74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96284-0217-4DE4-BFBD-60C573A70D2C}" type="pres">
      <dgm:prSet presAssocID="{D12511C0-000E-4C2C-A717-4A568B4CF74D}" presName="accent_3" presStyleCnt="0"/>
      <dgm:spPr/>
    </dgm:pt>
    <dgm:pt modelId="{96C39C73-D661-4D02-A37D-2371F732DC9F}" type="pres">
      <dgm:prSet presAssocID="{D12511C0-000E-4C2C-A717-4A568B4CF74D}" presName="accentRepeatNode" presStyleLbl="solidFgAcc1" presStyleIdx="2" presStyleCnt="3"/>
      <dgm:spPr/>
    </dgm:pt>
  </dgm:ptLst>
  <dgm:cxnLst>
    <dgm:cxn modelId="{DF6349DD-9BB3-446F-9348-F674D6E20426}" type="presOf" srcId="{F551A2F3-B740-4102-9C3C-7461D7F9EC1E}" destId="{DCB6111D-AA93-4076-9542-D30DB926145C}" srcOrd="0" destOrd="0" presId="urn:microsoft.com/office/officeart/2008/layout/VerticalCurvedList"/>
    <dgm:cxn modelId="{D7A1E9BE-EEA6-4B1A-9562-62C96F28572F}" type="presOf" srcId="{D12511C0-000E-4C2C-A717-4A568B4CF74D}" destId="{1132C1C1-6684-4D48-B567-7877AE6D2342}" srcOrd="0" destOrd="0" presId="urn:microsoft.com/office/officeart/2008/layout/VerticalCurvedList"/>
    <dgm:cxn modelId="{8AFF021E-B767-47BE-870C-CD7F3FDD7EEC}" type="presOf" srcId="{C3143D13-4454-443A-8E2B-3E803F2BF7A2}" destId="{8462B18D-25BA-4B1B-8B68-66100154E608}" srcOrd="0" destOrd="0" presId="urn:microsoft.com/office/officeart/2008/layout/VerticalCurvedList"/>
    <dgm:cxn modelId="{8CB16454-E1A2-4ABD-AFE4-26B407FF5906}" srcId="{3B147E9C-6880-4F7A-AAC7-C0A8258A7F9E}" destId="{C3143D13-4454-443A-8E2B-3E803F2BF7A2}" srcOrd="1" destOrd="0" parTransId="{2B053FD0-A49E-4FF6-A9E5-9AA0DD8EA6E9}" sibTransId="{6DF92360-A1D8-45B2-8DF1-19BF23FB6B9F}"/>
    <dgm:cxn modelId="{0C30AE4A-2A38-4C29-AA2C-CFF55FB1D40E}" type="presOf" srcId="{F70ACDAD-4551-45EB-A67F-84CA97DD7FA6}" destId="{63FEF48B-53C5-4BB7-B250-F383A255CAC8}" srcOrd="0" destOrd="0" presId="urn:microsoft.com/office/officeart/2008/layout/VerticalCurvedList"/>
    <dgm:cxn modelId="{B2131F9F-2D37-4966-8C50-7792F8909E2D}" type="presOf" srcId="{3B147E9C-6880-4F7A-AAC7-C0A8258A7F9E}" destId="{1CC828A8-CA4A-47EB-B9EF-21333CAB09FD}" srcOrd="0" destOrd="0" presId="urn:microsoft.com/office/officeart/2008/layout/VerticalCurvedList"/>
    <dgm:cxn modelId="{974CFF78-DC3F-4870-9EFB-7E6234B6D130}" srcId="{3B147E9C-6880-4F7A-AAC7-C0A8258A7F9E}" destId="{D12511C0-000E-4C2C-A717-4A568B4CF74D}" srcOrd="2" destOrd="0" parTransId="{07807B79-F35D-4CAC-9B91-F63A12E6C1C7}" sibTransId="{B51B3572-AE03-4E05-B8B8-79B60497CDAC}"/>
    <dgm:cxn modelId="{437BA7A1-CCFE-4F9F-8C1B-DE61F49B577F}" srcId="{3B147E9C-6880-4F7A-AAC7-C0A8258A7F9E}" destId="{F551A2F3-B740-4102-9C3C-7461D7F9EC1E}" srcOrd="0" destOrd="0" parTransId="{B8DBBE16-A04A-45ED-87BB-CCE165726500}" sibTransId="{F70ACDAD-4551-45EB-A67F-84CA97DD7FA6}"/>
    <dgm:cxn modelId="{C82F2174-5BC3-46D8-B89D-349286024012}" type="presParOf" srcId="{1CC828A8-CA4A-47EB-B9EF-21333CAB09FD}" destId="{FBC4BF1B-A76A-4877-859A-A93A374F9888}" srcOrd="0" destOrd="0" presId="urn:microsoft.com/office/officeart/2008/layout/VerticalCurvedList"/>
    <dgm:cxn modelId="{9FE41ABF-DB3E-497C-98E4-5C0967F754E9}" type="presParOf" srcId="{FBC4BF1B-A76A-4877-859A-A93A374F9888}" destId="{BF58ECC6-02D6-4ADE-9009-E0F3DB8222C8}" srcOrd="0" destOrd="0" presId="urn:microsoft.com/office/officeart/2008/layout/VerticalCurvedList"/>
    <dgm:cxn modelId="{7B7FD19D-E9E0-4565-872D-BBD631535FFD}" type="presParOf" srcId="{BF58ECC6-02D6-4ADE-9009-E0F3DB8222C8}" destId="{02C98536-9BC4-43A0-BC33-FE63A2F557E1}" srcOrd="0" destOrd="0" presId="urn:microsoft.com/office/officeart/2008/layout/VerticalCurvedList"/>
    <dgm:cxn modelId="{DC740436-E75C-4E8A-8BB8-D519BBB2CB8C}" type="presParOf" srcId="{BF58ECC6-02D6-4ADE-9009-E0F3DB8222C8}" destId="{63FEF48B-53C5-4BB7-B250-F383A255CAC8}" srcOrd="1" destOrd="0" presId="urn:microsoft.com/office/officeart/2008/layout/VerticalCurvedList"/>
    <dgm:cxn modelId="{ADB4D602-67BC-440A-96AF-2A5140A70491}" type="presParOf" srcId="{BF58ECC6-02D6-4ADE-9009-E0F3DB8222C8}" destId="{74DB80B6-26E0-4F92-A468-6D09549E0BEF}" srcOrd="2" destOrd="0" presId="urn:microsoft.com/office/officeart/2008/layout/VerticalCurvedList"/>
    <dgm:cxn modelId="{DF9ACD2D-148D-4B78-BA9D-BDDC4A9166A0}" type="presParOf" srcId="{BF58ECC6-02D6-4ADE-9009-E0F3DB8222C8}" destId="{F85E41F1-C11F-4277-A9A8-7FB3CB2FD49B}" srcOrd="3" destOrd="0" presId="urn:microsoft.com/office/officeart/2008/layout/VerticalCurvedList"/>
    <dgm:cxn modelId="{EA8F4442-DF50-4F8F-B114-7570B24E1C6B}" type="presParOf" srcId="{FBC4BF1B-A76A-4877-859A-A93A374F9888}" destId="{DCB6111D-AA93-4076-9542-D30DB926145C}" srcOrd="1" destOrd="0" presId="urn:microsoft.com/office/officeart/2008/layout/VerticalCurvedList"/>
    <dgm:cxn modelId="{BCBBDEBD-4CA4-42D0-837F-290E288720B7}" type="presParOf" srcId="{FBC4BF1B-A76A-4877-859A-A93A374F9888}" destId="{D5790877-83DA-4D1D-8AD4-FF7CD6F1F57C}" srcOrd="2" destOrd="0" presId="urn:microsoft.com/office/officeart/2008/layout/VerticalCurvedList"/>
    <dgm:cxn modelId="{A9ADBB30-811A-4466-84AB-91D08329C816}" type="presParOf" srcId="{D5790877-83DA-4D1D-8AD4-FF7CD6F1F57C}" destId="{B896D1B0-6954-439A-B8BB-1BBF5D951349}" srcOrd="0" destOrd="0" presId="urn:microsoft.com/office/officeart/2008/layout/VerticalCurvedList"/>
    <dgm:cxn modelId="{8BA3A611-5616-4FFA-954C-59B159C649A1}" type="presParOf" srcId="{FBC4BF1B-A76A-4877-859A-A93A374F9888}" destId="{8462B18D-25BA-4B1B-8B68-66100154E608}" srcOrd="3" destOrd="0" presId="urn:microsoft.com/office/officeart/2008/layout/VerticalCurvedList"/>
    <dgm:cxn modelId="{A8CB6880-FAAB-4A4E-94DC-03E098AB0655}" type="presParOf" srcId="{FBC4BF1B-A76A-4877-859A-A93A374F9888}" destId="{58EC2244-9F69-441E-8001-A1914D1DEE12}" srcOrd="4" destOrd="0" presId="urn:microsoft.com/office/officeart/2008/layout/VerticalCurvedList"/>
    <dgm:cxn modelId="{A0B0DF51-6118-4401-92CD-1B34A3FC273B}" type="presParOf" srcId="{58EC2244-9F69-441E-8001-A1914D1DEE12}" destId="{9DD2CCB8-5BF3-46E4-BD0D-2223ED3DF495}" srcOrd="0" destOrd="0" presId="urn:microsoft.com/office/officeart/2008/layout/VerticalCurvedList"/>
    <dgm:cxn modelId="{BA94929C-105F-46F6-A3CD-141054D3D73D}" type="presParOf" srcId="{FBC4BF1B-A76A-4877-859A-A93A374F9888}" destId="{1132C1C1-6684-4D48-B567-7877AE6D2342}" srcOrd="5" destOrd="0" presId="urn:microsoft.com/office/officeart/2008/layout/VerticalCurvedList"/>
    <dgm:cxn modelId="{253081E5-8BAC-4116-98FF-DE06EA9D7935}" type="presParOf" srcId="{FBC4BF1B-A76A-4877-859A-A93A374F9888}" destId="{BA396284-0217-4DE4-BFBD-60C573A70D2C}" srcOrd="6" destOrd="0" presId="urn:microsoft.com/office/officeart/2008/layout/VerticalCurvedList"/>
    <dgm:cxn modelId="{324997B7-3EB4-412D-8AC2-B1EA82552F7F}" type="presParOf" srcId="{BA396284-0217-4DE4-BFBD-60C573A70D2C}" destId="{96C39C73-D661-4D02-A37D-2371F732DC9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75D45-D9B7-4F38-A1CD-9F79319590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B9777E5-27E5-42D3-BEBB-D4F9BC0A4059}">
      <dgm:prSet phldrT="[Текст]"/>
      <dgm:spPr/>
      <dgm:t>
        <a:bodyPr/>
        <a:lstStyle/>
        <a:p>
          <a:r>
            <a:rPr lang="ru-RU" dirty="0" smtClean="0"/>
            <a:t>Комплексное изучение вопроса</a:t>
          </a:r>
          <a:endParaRPr lang="ru-RU" dirty="0"/>
        </a:p>
      </dgm:t>
    </dgm:pt>
    <dgm:pt modelId="{55777EA3-E868-4458-86A9-B38CDF64F74C}" type="parTrans" cxnId="{1E5D01B9-FA7F-4B33-B2D3-AE98C2F0FDD9}">
      <dgm:prSet/>
      <dgm:spPr/>
      <dgm:t>
        <a:bodyPr/>
        <a:lstStyle/>
        <a:p>
          <a:endParaRPr lang="ru-RU"/>
        </a:p>
      </dgm:t>
    </dgm:pt>
    <dgm:pt modelId="{1A2E76FE-A046-4911-A740-F5985FD7AAAD}" type="sibTrans" cxnId="{1E5D01B9-FA7F-4B33-B2D3-AE98C2F0FDD9}">
      <dgm:prSet/>
      <dgm:spPr/>
      <dgm:t>
        <a:bodyPr/>
        <a:lstStyle/>
        <a:p>
          <a:endParaRPr lang="ru-RU"/>
        </a:p>
      </dgm:t>
    </dgm:pt>
    <dgm:pt modelId="{60FF9EAF-94D1-4D9F-884A-DC3C28A7F24D}">
      <dgm:prSet phldrT="[Текст]"/>
      <dgm:spPr/>
      <dgm:t>
        <a:bodyPr/>
        <a:lstStyle/>
        <a:p>
          <a:r>
            <a:rPr lang="ru-RU" dirty="0" smtClean="0"/>
            <a:t>Разработка информационных материалов в зависимости от возраста, рода деятельности… </a:t>
          </a:r>
          <a:endParaRPr lang="ru-RU" dirty="0"/>
        </a:p>
      </dgm:t>
    </dgm:pt>
    <dgm:pt modelId="{D6FEB832-C018-4784-8B22-1B814B95BBCD}" type="parTrans" cxnId="{BC5ED390-334C-46C1-9A91-28DA39F77E19}">
      <dgm:prSet/>
      <dgm:spPr/>
      <dgm:t>
        <a:bodyPr/>
        <a:lstStyle/>
        <a:p>
          <a:endParaRPr lang="ru-RU"/>
        </a:p>
      </dgm:t>
    </dgm:pt>
    <dgm:pt modelId="{0CCC1BB1-129B-4935-9135-0E7F58921482}" type="sibTrans" cxnId="{BC5ED390-334C-46C1-9A91-28DA39F77E19}">
      <dgm:prSet/>
      <dgm:spPr/>
      <dgm:t>
        <a:bodyPr/>
        <a:lstStyle/>
        <a:p>
          <a:endParaRPr lang="ru-RU"/>
        </a:p>
      </dgm:t>
    </dgm:pt>
    <dgm:pt modelId="{BDC5BD79-4AB7-4B14-9EF3-10B62E76798B}">
      <dgm:prSet phldrT="[Текст]"/>
      <dgm:spPr/>
      <dgm:t>
        <a:bodyPr/>
        <a:lstStyle/>
        <a:p>
          <a:r>
            <a:rPr lang="ru-RU" dirty="0" smtClean="0"/>
            <a:t>Доведение до сведения населения (по возрастным, социальным и иным группам)</a:t>
          </a:r>
          <a:endParaRPr lang="ru-RU" dirty="0"/>
        </a:p>
      </dgm:t>
    </dgm:pt>
    <dgm:pt modelId="{D72FB82C-431D-4910-A259-8232C050A621}" type="parTrans" cxnId="{E09E0140-AB0F-4267-87EE-9B9B0683F9D4}">
      <dgm:prSet/>
      <dgm:spPr/>
      <dgm:t>
        <a:bodyPr/>
        <a:lstStyle/>
        <a:p>
          <a:endParaRPr lang="ru-RU"/>
        </a:p>
      </dgm:t>
    </dgm:pt>
    <dgm:pt modelId="{E424E0A0-8AD6-4778-9CC1-3547B3CE5D1C}" type="sibTrans" cxnId="{E09E0140-AB0F-4267-87EE-9B9B0683F9D4}">
      <dgm:prSet/>
      <dgm:spPr/>
      <dgm:t>
        <a:bodyPr/>
        <a:lstStyle/>
        <a:p>
          <a:endParaRPr lang="ru-RU"/>
        </a:p>
      </dgm:t>
    </dgm:pt>
    <dgm:pt modelId="{42F2B83D-F16B-46E9-908C-F6970C0BA419}" type="pres">
      <dgm:prSet presAssocID="{EC375D45-D9B7-4F38-A1CD-9F7931959052}" presName="linearFlow" presStyleCnt="0">
        <dgm:presLayoutVars>
          <dgm:dir/>
          <dgm:resizeHandles val="exact"/>
        </dgm:presLayoutVars>
      </dgm:prSet>
      <dgm:spPr/>
    </dgm:pt>
    <dgm:pt modelId="{5D05EDB5-4114-4BE9-832E-23A3E59FBC0A}" type="pres">
      <dgm:prSet presAssocID="{CB9777E5-27E5-42D3-BEBB-D4F9BC0A4059}" presName="composite" presStyleCnt="0"/>
      <dgm:spPr/>
    </dgm:pt>
    <dgm:pt modelId="{B02124FC-3B2D-4135-8C8D-E2E38F9E8B70}" type="pres">
      <dgm:prSet presAssocID="{CB9777E5-27E5-42D3-BEBB-D4F9BC0A4059}" presName="imgShp" presStyleLbl="fgImgPlace1" presStyleIdx="0" presStyleCnt="3" custLinFactX="-18104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A2484E-2185-48E9-857F-C89C98ED8DDD}" type="pres">
      <dgm:prSet presAssocID="{CB9777E5-27E5-42D3-BEBB-D4F9BC0A4059}" presName="txShp" presStyleLbl="node1" presStyleIdx="0" presStyleCnt="3" custScaleX="133418">
        <dgm:presLayoutVars>
          <dgm:bulletEnabled val="1"/>
        </dgm:presLayoutVars>
      </dgm:prSet>
      <dgm:spPr/>
    </dgm:pt>
    <dgm:pt modelId="{3E6EB5A2-B2DC-4F18-94AF-9B9B8DB05E89}" type="pres">
      <dgm:prSet presAssocID="{1A2E76FE-A046-4911-A740-F5985FD7AAAD}" presName="spacing" presStyleCnt="0"/>
      <dgm:spPr/>
    </dgm:pt>
    <dgm:pt modelId="{9812AD0C-94B4-4414-B26A-0150AE88BDE3}" type="pres">
      <dgm:prSet presAssocID="{60FF9EAF-94D1-4D9F-884A-DC3C28A7F24D}" presName="composite" presStyleCnt="0"/>
      <dgm:spPr/>
    </dgm:pt>
    <dgm:pt modelId="{B6FE7847-37CB-4E41-BB7B-E04119BF9076}" type="pres">
      <dgm:prSet presAssocID="{60FF9EAF-94D1-4D9F-884A-DC3C28A7F24D}" presName="imgShp" presStyleLbl="fgImgPlace1" presStyleIdx="1" presStyleCnt="3" custLinFactX="-18104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A790482-B370-40DB-836C-116809B8F3E8}" type="pres">
      <dgm:prSet presAssocID="{60FF9EAF-94D1-4D9F-884A-DC3C28A7F24D}" presName="txShp" presStyleLbl="node1" presStyleIdx="1" presStyleCnt="3" custScaleX="13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45672-F1C3-4B2E-97F8-24DC42051FD2}" type="pres">
      <dgm:prSet presAssocID="{0CCC1BB1-129B-4935-9135-0E7F58921482}" presName="spacing" presStyleCnt="0"/>
      <dgm:spPr/>
    </dgm:pt>
    <dgm:pt modelId="{E1FE2CB6-77D7-4A53-A043-4212CEE12001}" type="pres">
      <dgm:prSet presAssocID="{BDC5BD79-4AB7-4B14-9EF3-10B62E76798B}" presName="composite" presStyleCnt="0"/>
      <dgm:spPr/>
    </dgm:pt>
    <dgm:pt modelId="{E1304FE6-AC69-41B0-B66D-0D4AD8EBF349}" type="pres">
      <dgm:prSet presAssocID="{BDC5BD79-4AB7-4B14-9EF3-10B62E76798B}" presName="imgShp" presStyleLbl="fgImgPlace1" presStyleIdx="2" presStyleCnt="3" custLinFactX="-18104" custLinFactNeighborX="-1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537F794-72BB-4AA2-AD20-901A06968A23}" type="pres">
      <dgm:prSet presAssocID="{BDC5BD79-4AB7-4B14-9EF3-10B62E76798B}" presName="txShp" presStyleLbl="node1" presStyleIdx="2" presStyleCnt="3" custScaleX="133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5D01B9-FA7F-4B33-B2D3-AE98C2F0FDD9}" srcId="{EC375D45-D9B7-4F38-A1CD-9F7931959052}" destId="{CB9777E5-27E5-42D3-BEBB-D4F9BC0A4059}" srcOrd="0" destOrd="0" parTransId="{55777EA3-E868-4458-86A9-B38CDF64F74C}" sibTransId="{1A2E76FE-A046-4911-A740-F5985FD7AAAD}"/>
    <dgm:cxn modelId="{384CC743-0C68-43E4-8D16-E0CE8E6DC68F}" type="presOf" srcId="{60FF9EAF-94D1-4D9F-884A-DC3C28A7F24D}" destId="{9A790482-B370-40DB-836C-116809B8F3E8}" srcOrd="0" destOrd="0" presId="urn:microsoft.com/office/officeart/2005/8/layout/vList3"/>
    <dgm:cxn modelId="{BC5ED390-334C-46C1-9A91-28DA39F77E19}" srcId="{EC375D45-D9B7-4F38-A1CD-9F7931959052}" destId="{60FF9EAF-94D1-4D9F-884A-DC3C28A7F24D}" srcOrd="1" destOrd="0" parTransId="{D6FEB832-C018-4784-8B22-1B814B95BBCD}" sibTransId="{0CCC1BB1-129B-4935-9135-0E7F58921482}"/>
    <dgm:cxn modelId="{E09E0140-AB0F-4267-87EE-9B9B0683F9D4}" srcId="{EC375D45-D9B7-4F38-A1CD-9F7931959052}" destId="{BDC5BD79-4AB7-4B14-9EF3-10B62E76798B}" srcOrd="2" destOrd="0" parTransId="{D72FB82C-431D-4910-A259-8232C050A621}" sibTransId="{E424E0A0-8AD6-4778-9CC1-3547B3CE5D1C}"/>
    <dgm:cxn modelId="{122FF65D-E55D-4900-8FDC-00B45E609CF8}" type="presOf" srcId="{CB9777E5-27E5-42D3-BEBB-D4F9BC0A4059}" destId="{46A2484E-2185-48E9-857F-C89C98ED8DDD}" srcOrd="0" destOrd="0" presId="urn:microsoft.com/office/officeart/2005/8/layout/vList3"/>
    <dgm:cxn modelId="{10FE5529-ADC9-44AB-BA94-4DEE0F254114}" type="presOf" srcId="{BDC5BD79-4AB7-4B14-9EF3-10B62E76798B}" destId="{0537F794-72BB-4AA2-AD20-901A06968A23}" srcOrd="0" destOrd="0" presId="urn:microsoft.com/office/officeart/2005/8/layout/vList3"/>
    <dgm:cxn modelId="{0EBAC198-A51B-46FA-9F1C-74BBD107172B}" type="presOf" srcId="{EC375D45-D9B7-4F38-A1CD-9F7931959052}" destId="{42F2B83D-F16B-46E9-908C-F6970C0BA419}" srcOrd="0" destOrd="0" presId="urn:microsoft.com/office/officeart/2005/8/layout/vList3"/>
    <dgm:cxn modelId="{C61DAE7D-50D3-4FD6-8425-5D0359DB7DAA}" type="presParOf" srcId="{42F2B83D-F16B-46E9-908C-F6970C0BA419}" destId="{5D05EDB5-4114-4BE9-832E-23A3E59FBC0A}" srcOrd="0" destOrd="0" presId="urn:microsoft.com/office/officeart/2005/8/layout/vList3"/>
    <dgm:cxn modelId="{BB210A22-8C84-4531-97D6-48CB46B97C0A}" type="presParOf" srcId="{5D05EDB5-4114-4BE9-832E-23A3E59FBC0A}" destId="{B02124FC-3B2D-4135-8C8D-E2E38F9E8B70}" srcOrd="0" destOrd="0" presId="urn:microsoft.com/office/officeart/2005/8/layout/vList3"/>
    <dgm:cxn modelId="{67558023-558F-44F1-A538-38F590B0E44E}" type="presParOf" srcId="{5D05EDB5-4114-4BE9-832E-23A3E59FBC0A}" destId="{46A2484E-2185-48E9-857F-C89C98ED8DDD}" srcOrd="1" destOrd="0" presId="urn:microsoft.com/office/officeart/2005/8/layout/vList3"/>
    <dgm:cxn modelId="{1F3C0B2C-64A8-4C5F-B4B5-FFDE7E8B3091}" type="presParOf" srcId="{42F2B83D-F16B-46E9-908C-F6970C0BA419}" destId="{3E6EB5A2-B2DC-4F18-94AF-9B9B8DB05E89}" srcOrd="1" destOrd="0" presId="urn:microsoft.com/office/officeart/2005/8/layout/vList3"/>
    <dgm:cxn modelId="{123E9FE7-23F7-4143-869A-21A1A7A8BEE5}" type="presParOf" srcId="{42F2B83D-F16B-46E9-908C-F6970C0BA419}" destId="{9812AD0C-94B4-4414-B26A-0150AE88BDE3}" srcOrd="2" destOrd="0" presId="urn:microsoft.com/office/officeart/2005/8/layout/vList3"/>
    <dgm:cxn modelId="{95371963-423C-4B2A-B323-49536418F9AB}" type="presParOf" srcId="{9812AD0C-94B4-4414-B26A-0150AE88BDE3}" destId="{B6FE7847-37CB-4E41-BB7B-E04119BF9076}" srcOrd="0" destOrd="0" presId="urn:microsoft.com/office/officeart/2005/8/layout/vList3"/>
    <dgm:cxn modelId="{315444F4-21F0-4415-A719-D1EAB3B37C45}" type="presParOf" srcId="{9812AD0C-94B4-4414-B26A-0150AE88BDE3}" destId="{9A790482-B370-40DB-836C-116809B8F3E8}" srcOrd="1" destOrd="0" presId="urn:microsoft.com/office/officeart/2005/8/layout/vList3"/>
    <dgm:cxn modelId="{F0271953-0C18-4B3C-B809-23B7F94F62D5}" type="presParOf" srcId="{42F2B83D-F16B-46E9-908C-F6970C0BA419}" destId="{59645672-F1C3-4B2E-97F8-24DC42051FD2}" srcOrd="3" destOrd="0" presId="urn:microsoft.com/office/officeart/2005/8/layout/vList3"/>
    <dgm:cxn modelId="{32AB4AC2-0C4B-4238-8CC1-3391A30DBB48}" type="presParOf" srcId="{42F2B83D-F16B-46E9-908C-F6970C0BA419}" destId="{E1FE2CB6-77D7-4A53-A043-4212CEE12001}" srcOrd="4" destOrd="0" presId="urn:microsoft.com/office/officeart/2005/8/layout/vList3"/>
    <dgm:cxn modelId="{76EF6DD3-248C-4C78-8419-867AC7F51AEB}" type="presParOf" srcId="{E1FE2CB6-77D7-4A53-A043-4212CEE12001}" destId="{E1304FE6-AC69-41B0-B66D-0D4AD8EBF349}" srcOrd="0" destOrd="0" presId="urn:microsoft.com/office/officeart/2005/8/layout/vList3"/>
    <dgm:cxn modelId="{F432BBA3-77DF-42DD-978E-5E65B19C5F01}" type="presParOf" srcId="{E1FE2CB6-77D7-4A53-A043-4212CEE12001}" destId="{0537F794-72BB-4AA2-AD20-901A06968A2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EF48B-53C5-4BB7-B250-F383A255CAC8}">
      <dsp:nvSpPr>
        <dsp:cNvPr id="0" name=""/>
        <dsp:cNvSpPr/>
      </dsp:nvSpPr>
      <dsp:spPr>
        <a:xfrm>
          <a:off x="-3617106" y="-555843"/>
          <a:ext cx="4311938" cy="4311938"/>
        </a:xfrm>
        <a:prstGeom prst="blockArc">
          <a:avLst>
            <a:gd name="adj1" fmla="val 18900000"/>
            <a:gd name="adj2" fmla="val 2700000"/>
            <a:gd name="adj3" fmla="val 50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B6111D-AA93-4076-9542-D30DB926145C}">
      <dsp:nvSpPr>
        <dsp:cNvPr id="0" name=""/>
        <dsp:cNvSpPr/>
      </dsp:nvSpPr>
      <dsp:spPr>
        <a:xfrm>
          <a:off x="488358" y="320025"/>
          <a:ext cx="8655641" cy="640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Повышение информационной грамотности населения</a:t>
          </a:r>
          <a:endParaRPr lang="ru-RU" sz="2600" kern="1200" dirty="0"/>
        </a:p>
      </dsp:txBody>
      <dsp:txXfrm>
        <a:off x="488358" y="320025"/>
        <a:ext cx="8655641" cy="640050"/>
      </dsp:txXfrm>
    </dsp:sp>
    <dsp:sp modelId="{B896D1B0-6954-439A-B8BB-1BBF5D951349}">
      <dsp:nvSpPr>
        <dsp:cNvPr id="0" name=""/>
        <dsp:cNvSpPr/>
      </dsp:nvSpPr>
      <dsp:spPr>
        <a:xfrm>
          <a:off x="46782" y="240018"/>
          <a:ext cx="800063" cy="8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2B18D-25BA-4B1B-8B68-66100154E608}">
      <dsp:nvSpPr>
        <dsp:cNvPr id="0" name=""/>
        <dsp:cNvSpPr/>
      </dsp:nvSpPr>
      <dsp:spPr>
        <a:xfrm>
          <a:off x="679472" y="1280100"/>
          <a:ext cx="8422983" cy="64005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Формирование критического восприятия информации</a:t>
          </a:r>
          <a:endParaRPr lang="ru-RU" sz="2600" kern="1200" dirty="0"/>
        </a:p>
      </dsp:txBody>
      <dsp:txXfrm>
        <a:off x="679472" y="1280100"/>
        <a:ext cx="8422983" cy="640050"/>
      </dsp:txXfrm>
    </dsp:sp>
    <dsp:sp modelId="{9DD2CCB8-5BF3-46E4-BD0D-2223ED3DF495}">
      <dsp:nvSpPr>
        <dsp:cNvPr id="0" name=""/>
        <dsp:cNvSpPr/>
      </dsp:nvSpPr>
      <dsp:spPr>
        <a:xfrm>
          <a:off x="279440" y="1200094"/>
          <a:ext cx="800063" cy="8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2C1C1-6684-4D48-B567-7877AE6D2342}">
      <dsp:nvSpPr>
        <dsp:cNvPr id="0" name=""/>
        <dsp:cNvSpPr/>
      </dsp:nvSpPr>
      <dsp:spPr>
        <a:xfrm>
          <a:off x="446813" y="2240176"/>
          <a:ext cx="8655641" cy="64005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Повышение уровня ответственности</a:t>
          </a:r>
          <a:endParaRPr lang="ru-RU" sz="2600" kern="1200" dirty="0"/>
        </a:p>
      </dsp:txBody>
      <dsp:txXfrm>
        <a:off x="446813" y="2240176"/>
        <a:ext cx="8655641" cy="640050"/>
      </dsp:txXfrm>
    </dsp:sp>
    <dsp:sp modelId="{96C39C73-D661-4D02-A37D-2371F732DC9F}">
      <dsp:nvSpPr>
        <dsp:cNvPr id="0" name=""/>
        <dsp:cNvSpPr/>
      </dsp:nvSpPr>
      <dsp:spPr>
        <a:xfrm>
          <a:off x="46782" y="2160170"/>
          <a:ext cx="800063" cy="800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2484E-2185-48E9-857F-C89C98ED8DDD}">
      <dsp:nvSpPr>
        <dsp:cNvPr id="0" name=""/>
        <dsp:cNvSpPr/>
      </dsp:nvSpPr>
      <dsp:spPr>
        <a:xfrm rot="10800000">
          <a:off x="515585" y="627"/>
          <a:ext cx="8112828" cy="999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Комплексное изучение вопроса</a:t>
          </a:r>
          <a:endParaRPr lang="ru-RU" sz="2700" kern="1200" dirty="0"/>
        </a:p>
      </dsp:txBody>
      <dsp:txXfrm rot="10800000">
        <a:off x="765370" y="627"/>
        <a:ext cx="7863043" cy="999142"/>
      </dsp:txXfrm>
    </dsp:sp>
    <dsp:sp modelId="{B02124FC-3B2D-4135-8C8D-E2E38F9E8B70}">
      <dsp:nvSpPr>
        <dsp:cNvPr id="0" name=""/>
        <dsp:cNvSpPr/>
      </dsp:nvSpPr>
      <dsp:spPr>
        <a:xfrm>
          <a:off x="0" y="627"/>
          <a:ext cx="999142" cy="9991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90482-B370-40DB-836C-116809B8F3E8}">
      <dsp:nvSpPr>
        <dsp:cNvPr id="0" name=""/>
        <dsp:cNvSpPr/>
      </dsp:nvSpPr>
      <dsp:spPr>
        <a:xfrm rot="10800000">
          <a:off x="515585" y="1291940"/>
          <a:ext cx="8112828" cy="999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4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Разработка информационных материалов в зависимости от возраста, рода деятельности… </a:t>
          </a:r>
          <a:endParaRPr lang="ru-RU" sz="2700" kern="1200" dirty="0"/>
        </a:p>
      </dsp:txBody>
      <dsp:txXfrm rot="10800000">
        <a:off x="765370" y="1291940"/>
        <a:ext cx="7863043" cy="999142"/>
      </dsp:txXfrm>
    </dsp:sp>
    <dsp:sp modelId="{B6FE7847-37CB-4E41-BB7B-E04119BF9076}">
      <dsp:nvSpPr>
        <dsp:cNvPr id="0" name=""/>
        <dsp:cNvSpPr/>
      </dsp:nvSpPr>
      <dsp:spPr>
        <a:xfrm>
          <a:off x="0" y="1291940"/>
          <a:ext cx="999142" cy="9991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37F794-72BB-4AA2-AD20-901A06968A23}">
      <dsp:nvSpPr>
        <dsp:cNvPr id="0" name=""/>
        <dsp:cNvSpPr/>
      </dsp:nvSpPr>
      <dsp:spPr>
        <a:xfrm rot="10800000">
          <a:off x="515585" y="2583253"/>
          <a:ext cx="8112828" cy="9991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5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Доведение до сведения населения (по возрастным, социальным и иным группам)</a:t>
          </a:r>
          <a:endParaRPr lang="ru-RU" sz="2600" kern="1200" dirty="0"/>
        </a:p>
      </dsp:txBody>
      <dsp:txXfrm rot="10800000">
        <a:off x="765370" y="2583253"/>
        <a:ext cx="7863043" cy="999142"/>
      </dsp:txXfrm>
    </dsp:sp>
    <dsp:sp modelId="{E1304FE6-AC69-41B0-B66D-0D4AD8EBF349}">
      <dsp:nvSpPr>
        <dsp:cNvPr id="0" name=""/>
        <dsp:cNvSpPr/>
      </dsp:nvSpPr>
      <dsp:spPr>
        <a:xfrm>
          <a:off x="0" y="2583253"/>
          <a:ext cx="999142" cy="9991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92C552-3021-4091-AFB7-93D91D3B2EC4}" type="datetimeFigureOut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4790D6-5B57-428D-8931-AC111F4EC6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7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BED2F-82B5-4DEB-B3CF-5A5E4C52D24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ПДД или противопожарной безопасностью всё понятно</a:t>
            </a:r>
            <a:r>
              <a:rPr lang="ru-RU" baseline="0" dirty="0" smtClean="0"/>
              <a:t> и влияние краткосрочных факторов.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790D6-5B57-428D-8931-AC111F4EC6AF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5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ПДД или противопожарной безопасностью всё понятно</a:t>
            </a:r>
            <a:r>
              <a:rPr lang="ru-RU" baseline="0" dirty="0" smtClean="0"/>
              <a:t> и влияние краткосрочных факторов.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790D6-5B57-428D-8931-AC111F4EC6AF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5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F523B-DFDD-40E0-A5B3-92AE2AF8C5B8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10D19-0642-4143-A189-59BFB0C5BCFE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F0FAFD-5A03-4BF8-917E-6D756474DFB2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3667B-E4F5-4E2E-B310-8184D8F89665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44067-F027-45F0-A29E-A697F26375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89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65AC-036F-49BA-84A6-05A48023C521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05198-8E21-41FD-8C3A-7DE96558F2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2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1C31D-39A7-4362-8255-9D18A204A6C7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1C30-E5EA-42B0-BE1D-107480EB0C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4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895F-B8C2-4341-965C-0E259E5BB240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C5EE-91BD-43F2-B8C1-EDDB921EE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20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FAA7-9600-406C-B57A-50D25BF7B35A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790CD-1EE6-4DD2-BD2A-A14D81A5BC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B762-519A-4F51-A0D0-E9745E1A7568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14A94-E50D-411A-93F8-43A82776D1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3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C36C-6D9B-4C75-A4E9-7171D061335F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52F5C-2BEA-462D-B81A-6EB494F55F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5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40CBA-1806-46E1-950B-5C41F67299CD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5C3E-4C2F-44A2-86FD-BB903BD768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22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DFAAC-132A-41A5-B44F-3F7256F09836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E39-BC2B-4B81-90A1-235EDC5C2D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24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C3C78-C144-4BA1-94FD-E50B19386430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6BC35-F5FA-4FAD-9F48-9F1F3E44C3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05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02059-67A5-49C7-B1A4-5DEC360F98D1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ADBFD-C103-444A-9F81-C3A24FEBB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97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46AC9-61C4-443B-853F-5EC570563046}" type="datetime1">
              <a:rPr lang="ru-RU"/>
              <a:pPr>
                <a:defRPr/>
              </a:pPr>
              <a:t>23.04.2018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6EDAD-2700-4CB2-B2E7-951EC9E5B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1058863"/>
            <a:ext cx="4719637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3394075" y="4732338"/>
            <a:ext cx="1290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17375E"/>
                </a:solidFill>
                <a:latin typeface="Arial Narrow" pitchFamily="34" charset="0"/>
              </a:rPr>
              <a:t>Пермь, 2018</a:t>
            </a: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315118" y="1522323"/>
            <a:ext cx="39698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 несовершеннолетних</a:t>
            </a:r>
            <a:endParaRPr lang="ru-RU" altLang="ru-RU" sz="30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2055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6665" y="33691"/>
            <a:ext cx="90347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Исключение детей из зоны влияния негативного контента</a:t>
            </a:r>
            <a:endParaRPr lang="ru-RU" altLang="ru-RU" sz="2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0"/>
          <a:stretch/>
        </p:blipFill>
        <p:spPr bwMode="auto">
          <a:xfrm>
            <a:off x="233916" y="2249682"/>
            <a:ext cx="3521259" cy="18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3916" y="495356"/>
            <a:ext cx="3689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Меры, предусмотренные Федеральным законом от 29.12.2010 N 436-ФЗ "О защите детей от информации, причиняющей вред их здоровью и развитию"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9589525">
            <a:off x="157605" y="2794089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30" name="Picture 14" descr="ÐÐ°ÑÑÐ¸Ð½ÐºÐ¸ Ð¿Ð¾ Ð·Ð°Ð¿ÑÐ¾ÑÑ ÑÐ¾ÑÑ ÑÐµÐ»Ð¾Ð²Ðµ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76" y="2633746"/>
            <a:ext cx="3433467" cy="24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79124" y="3709280"/>
            <a:ext cx="48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0+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5071" y="3276782"/>
            <a:ext cx="4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6+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1183" y="2386487"/>
            <a:ext cx="6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18+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AutoShape 16" descr="ÐÐ°ÑÑÐ¸Ð½ÐºÐ¸ Ð¿Ð¾ Ð·Ð°Ð¿ÑÐ¾ÑÑ ÑÐ¸Ð»ÑÑÑ Ð¿Ð¸ÐºÑÐ¾Ð³ÑÐ°Ð¼Ð¼Ð°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8" descr="ÐÐ°ÑÑÐ¸Ð½ÐºÐ¸ Ð¿Ð¾ Ð·Ð°Ð¿ÑÐ¾ÑÑ ÑÐ¸Ð»ÑÑÑ Ð¿Ð¸ÐºÑÐ¾Ð³ÑÐ°Ð¼Ð¼Ð°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20" descr="ÐÐ°ÑÑÐ¸Ð½ÐºÐ¸ Ð¿Ð¾ Ð·Ð°Ð¿ÑÐ¾ÑÑ ÑÐ¸Ð»ÑÑÑ Ð¿Ð¸ÐºÑÐ¾Ð³ÑÐ°Ð¼Ð¼Ð°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27" descr="ÐÐ°ÑÑÐ¸Ð½ÐºÐ¸ Ð¿Ð¾ Ð·Ð°Ð¿ÑÐ¾ÑÑ ÑÐµÐ»ÐµÐ²Ð¸Ð·Ð¾Ñ Ð¿Ð¸ÐºÑÐ¾Ð³ÑÐ°Ð¼Ð¼Ð°"/>
          <p:cNvSpPr>
            <a:spLocks noChangeAspect="1" noChangeArrowheads="1"/>
          </p:cNvSpPr>
          <p:nvPr/>
        </p:nvSpPr>
        <p:spPr bwMode="auto">
          <a:xfrm>
            <a:off x="6016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29" descr="ÐÐ°ÑÑÐ¸Ð½ÐºÐ¸ Ð¿Ð¾ Ð·Ð°Ð¿ÑÐ¾ÑÑ ÑÐµÐ»ÐµÐ²Ð¸Ð·Ð¾Ñ Ð¿Ð¸ÐºÑÐ¾Ð³ÑÐ°Ð¼Ð¼Ð°"/>
          <p:cNvSpPr>
            <a:spLocks noChangeAspect="1" noChangeArrowheads="1"/>
          </p:cNvSpPr>
          <p:nvPr/>
        </p:nvSpPr>
        <p:spPr bwMode="auto">
          <a:xfrm>
            <a:off x="754063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47" name="Picture 31" descr="ÐÐ°ÑÑÐ¸Ð½ÐºÐ¸ Ð¿Ð¾ Ð·Ð°Ð¿ÑÐ¾ÑÑ ÑÐµÐ»ÐµÐ²Ð¸Ð·Ð¾Ñ Ð¿Ð¸ÐºÑÐ¾Ð³ÑÐ°Ð¼Ð¼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60" y="1102623"/>
            <a:ext cx="1029540" cy="10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3" descr="ÐÐ°ÑÑÐ¸Ð½ÐºÐ¸ Ð¿Ð¾ Ð·Ð°Ð¿ÑÐ¾ÑÑ ÑÐµÐ°ÑÑ Ð¿Ð¸ÐºÑÐ¾Ð³ÑÐ°Ð¼Ð¼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7"/>
          <a:stretch/>
        </p:blipFill>
        <p:spPr bwMode="auto">
          <a:xfrm>
            <a:off x="8132066" y="515357"/>
            <a:ext cx="1011934" cy="9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utoShape 35" descr="ÐÐ°ÑÑÐ¸Ð½ÐºÐ¸ Ð¿Ð¾ Ð·Ð°Ð¿ÑÐ¾ÑÑ Ð¸Ð½ÑÐµÑÐ½ÐµÑ Ð¿Ð¸ÐºÑÐ¾Ð³ÑÐ°Ð¼Ð¼Ð°"/>
          <p:cNvSpPr>
            <a:spLocks noChangeAspect="1" noChangeArrowheads="1"/>
          </p:cNvSpPr>
          <p:nvPr/>
        </p:nvSpPr>
        <p:spPr bwMode="auto">
          <a:xfrm>
            <a:off x="906463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5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72" y="457600"/>
            <a:ext cx="929476" cy="92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9" name="Picture 23" descr="ÐÐ°ÑÑÐ¸Ð½ÐºÐ¸ Ð¿Ð¾ Ð·Ð°Ð¿ÑÐ¾ÑÑ ÑÐ¸Ð»ÑÑÑ Ð¿Ð¸ÐºÑÐ¾Ð³ÑÐ°Ð¼Ð¼Ð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19" y="2002898"/>
            <a:ext cx="1544456" cy="86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175817" y="2619569"/>
            <a:ext cx="6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16+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55" name="Picture 39" descr="ÐÐ°ÑÑÐ¸Ð½ÐºÐ¸ Ð¿Ð¾ Ð·Ð°Ð¿ÑÐ¾ÑÑ Ð¾Ð½Ð»Ð°Ð¹Ð½ ÐºÐ¸Ð½Ð¾ÑÐµÐ°ÑÑ Ð¿Ð¸ÐºÑÐ¾Ð³ÑÐ°Ð¼Ð¼Ð°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7" t="22715" r="32659" b="23361"/>
          <a:stretch/>
        </p:blipFill>
        <p:spPr bwMode="auto">
          <a:xfrm>
            <a:off x="6256375" y="1049934"/>
            <a:ext cx="987032" cy="80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374748" y="2814606"/>
            <a:ext cx="66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12+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41" name="Picture 25" descr="ÐÐ°ÑÑÐ¸Ð½ÐºÐ¸ Ð¿Ð¾ Ð·Ð°Ð¿ÑÐ¾ÑÑ Ð³Ð°Ð·ÐµÑÐ° Ð¿Ð¸ÐºÑÐ¾Ð³ÑÐ°Ð¼Ð¼Ð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41" y="404877"/>
            <a:ext cx="1191235" cy="8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7" name="Picture 41" descr="ÐÐ°ÑÑÐ¸Ð½ÐºÐ¸ Ð¿Ð¾ Ð·Ð°Ð¿ÑÐ¾ÑÑ ÑÑÐµÐ±Ð° Ð¿Ð¸ÐºÑÐ¾Ð³ÑÐ°Ð¼Ð¼Ð°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t="14518" r="12430" b="19365"/>
          <a:stretch/>
        </p:blipFill>
        <p:spPr bwMode="auto">
          <a:xfrm>
            <a:off x="7733164" y="1231114"/>
            <a:ext cx="797804" cy="7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26" y="3232298"/>
            <a:ext cx="3094074" cy="191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2899" y="12426"/>
            <a:ext cx="89603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Исключение детей из зоны влияния негативного контента</a:t>
            </a:r>
            <a:endParaRPr lang="ru-RU" altLang="ru-RU" sz="24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5004" y="584164"/>
            <a:ext cx="3349842" cy="2114232"/>
            <a:chOff x="172433" y="1118066"/>
            <a:chExt cx="3349842" cy="21142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5332" y="1212755"/>
              <a:ext cx="3346943" cy="201484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26" name="Picture 10" descr="ÐÐ°ÑÑÐ¸Ð½ÐºÐ¸ Ð¿Ð¾ Ð·Ð°Ð¿ÑÐ¾ÑÑ Ð²Ð¼ÐµÑÑÐµ Ñ Ð´ÐµÑÑÐ¼Ð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433" y="1475942"/>
              <a:ext cx="3349842" cy="1756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2433" y="1118066"/>
              <a:ext cx="3346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Проверенный контент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49926" y="2693700"/>
            <a:ext cx="309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Альтернатива  ПК и «Интернет»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28" name="Picture 12" descr="ÐÐ°ÑÑÐ¸Ð½ÐºÐ¸ Ð¿Ð¾ Ð·Ð°Ð¿ÑÐ¾ÑÑ Ð´ÐµÑÐ¸ Ð² Ð¸Ð½ÑÐµÑÐ½ÐµÑ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81" y="1581262"/>
            <a:ext cx="2224876" cy="22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72181" y="1035252"/>
            <a:ext cx="389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Привлечение детей к формированию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проверенного контента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Ð°ÑÑÐ¸Ð½ÐºÐ¸ Ð¿Ð¾ Ð·Ð°Ð¿ÑÐ¾ÑÑ ÐÐÐ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ÐÐ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9" y="12426"/>
            <a:ext cx="9045408" cy="1102519"/>
          </a:xfrm>
        </p:spPr>
        <p:txBody>
          <a:bodyPr/>
          <a:lstStyle/>
          <a:p>
            <a:r>
              <a:rPr lang="ru-RU" altLang="ru-RU" sz="2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Знаниями об информационной безопасности должны владеть все</a:t>
            </a:r>
            <a:r>
              <a:rPr lang="ru-RU" altLang="ru-RU" sz="24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4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3198807"/>
              </p:ext>
            </p:extLst>
          </p:nvPr>
        </p:nvGraphicFramePr>
        <p:xfrm>
          <a:off x="0" y="1020726"/>
          <a:ext cx="9144000" cy="358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084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ÐÐ°ÑÑÐ¸Ð½ÐºÐ¸ Ð¿Ð¾ Ð·Ð°Ð¿ÑÐ¾ÑÑ ÐÐÐ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ÐÐ°ÑÑÐ¸Ð½ÐºÐ¸ Ð¿Ð¾ Ð·Ð°Ð¿ÑÐ¾ÑÑ ÐÐÐ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0" name="Picture 6" descr="ÐÐ°ÑÑÐ¸Ð½ÐºÐ¸ Ð¿Ð¾ Ð·Ð°Ð¿ÑÐ¾ÑÑ ÐÐÐ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r="11908"/>
          <a:stretch/>
        </p:blipFill>
        <p:spPr bwMode="auto">
          <a:xfrm>
            <a:off x="1498342" y="1286539"/>
            <a:ext cx="3413051" cy="299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4" name="Picture 10" descr="ÐÐ°ÑÑÐ¸Ð½ÐºÐ¸ Ð¿Ð¾ Ð·Ð°Ð¿ÑÐ¾ÑÑ Ð·Ð°ÑÐ¸ÑÐ° Ð¾Ñ Ð¸Ð½ÑÐ¾ÑÐ¼Ð°ÑÐ¸Ð¸ Ð¿Ð¸ÐºÑÐ¾Ð³ÑÐ°Ð¼Ð¼Ð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6" t="13012" r="24253" b="12246"/>
          <a:stretch/>
        </p:blipFill>
        <p:spPr bwMode="auto">
          <a:xfrm>
            <a:off x="5954233" y="1403497"/>
            <a:ext cx="1903227" cy="188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9" y="12426"/>
            <a:ext cx="9045408" cy="1102519"/>
          </a:xfrm>
        </p:spPr>
        <p:txBody>
          <a:bodyPr/>
          <a:lstStyle/>
          <a:p>
            <a:r>
              <a:rPr lang="ru-RU" alt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Безопасность жизнедеятельности</a:t>
            </a:r>
            <a:br>
              <a:rPr lang="ru-RU" altLang="ru-RU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1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268 0.21499 L -0.30104 0.31647 C -0.26702 0.33899 -0.21632 0.35164 -0.16354 0.35164 C -0.10313 0.35164 -0.05504 0.33899 -0.02101 0.31647 L 0.1408 0.21499 " pathEditMode="relative" rAng="0" ptsTypes="FffFF">
                                      <p:cBhvr>
                                        <p:cTn id="14" dur="2000" spd="-100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68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4"/>
          <p:cNvGrpSpPr>
            <a:grpSpLocks/>
          </p:cNvGrpSpPr>
          <p:nvPr/>
        </p:nvGrpSpPr>
        <p:grpSpPr bwMode="auto">
          <a:xfrm>
            <a:off x="93663" y="144463"/>
            <a:ext cx="2879725" cy="576262"/>
            <a:chOff x="395536" y="332657"/>
            <a:chExt cx="2880320" cy="576064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3370" y="332657"/>
              <a:ext cx="2232486" cy="504652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8198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5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9144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4"/>
          <p:cNvGrpSpPr>
            <a:grpSpLocks/>
          </p:cNvGrpSpPr>
          <p:nvPr/>
        </p:nvGrpSpPr>
        <p:grpSpPr bwMode="auto">
          <a:xfrm>
            <a:off x="93663" y="144463"/>
            <a:ext cx="2879725" cy="576262"/>
            <a:chOff x="395536" y="332657"/>
            <a:chExt cx="2880320" cy="576064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3370" y="332657"/>
              <a:ext cx="2232486" cy="504652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9222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5"/>
            <a:ext cx="91440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138113" y="687388"/>
            <a:ext cx="8304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СОЦИАЛЬНЫЕ СЕТИ</a:t>
            </a:r>
          </a:p>
        </p:txBody>
      </p:sp>
      <p:grpSp>
        <p:nvGrpSpPr>
          <p:cNvPr id="11267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127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8" name="Rectangle 3"/>
          <p:cNvSpPr>
            <a:spLocks noGrp="1"/>
          </p:cNvSpPr>
          <p:nvPr>
            <p:ph type="ctrTitle"/>
          </p:nvPr>
        </p:nvSpPr>
        <p:spPr>
          <a:xfrm>
            <a:off x="265113" y="1298575"/>
            <a:ext cx="8867775" cy="2551113"/>
          </a:xfrm>
        </p:spPr>
        <p:txBody>
          <a:bodyPr/>
          <a:lstStyle/>
          <a:p>
            <a:pPr algn="l" eaLnBrk="1" hangingPunct="1"/>
            <a:r>
              <a:rPr lang="ru-RU" altLang="ru-RU" sz="17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Неотъемлемой частью сегодняшнего Интернета являются социальные сети («Одноклассники», «ВКонтакте», «Майл.Ру» и др.). Почти все они имеют правила разграничения доступа различных категорий пользователей к информации, содержащейся на странице пользователя, т.е. соблюдение условий конфиденциальности данных о себе. </a:t>
            </a:r>
            <a:br>
              <a:rPr lang="ru-RU" altLang="ru-RU" sz="17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Например, можно дать доступ к одному из своих альбомов всем пользователям, а к другому – только друзьям. Или предоставить возможность просмотра комментариев к записям на своей странице («стене») только некоторым из друзей. </a:t>
            </a:r>
            <a:br>
              <a:rPr lang="ru-RU" altLang="ru-RU" sz="17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7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7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Роскомнадзор всегда рекомендует внимательно относиться к настройке доступа других пользователей к своей личной информации в социальных сетях.</a:t>
            </a:r>
          </a:p>
        </p:txBody>
      </p:sp>
      <p:pic>
        <p:nvPicPr>
          <p:cNvPr id="11269" name="Picture 2" descr="C:\Users\Ориента\Desktop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35400"/>
            <a:ext cx="2000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C:\Users\Ориента\Desktop\FacebookCondivid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078288"/>
            <a:ext cx="16192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C:\Users\Ориента\Desktop\i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4106863"/>
            <a:ext cx="20288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5" descr="C:\Users\Ориента\Desktop\i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567113"/>
            <a:ext cx="33337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4"/>
          <p:cNvGrpSpPr>
            <a:grpSpLocks/>
          </p:cNvGrpSpPr>
          <p:nvPr/>
        </p:nvGrpSpPr>
        <p:grpSpPr bwMode="auto">
          <a:xfrm>
            <a:off x="93663" y="144463"/>
            <a:ext cx="2879725" cy="576262"/>
            <a:chOff x="395536" y="332657"/>
            <a:chExt cx="2880320" cy="576064"/>
          </a:xfrm>
        </p:grpSpPr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1043370" y="332657"/>
              <a:ext cx="2232486" cy="504652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2299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20725"/>
            <a:ext cx="314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57275"/>
            <a:ext cx="27781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003550"/>
            <a:ext cx="3451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311525"/>
            <a:ext cx="40528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754063"/>
            <a:ext cx="39449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1127125"/>
            <a:ext cx="39751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403475"/>
            <a:ext cx="1809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350838" y="739775"/>
            <a:ext cx="830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САЙТЫ СБОРА ДАННЫХ</a:t>
            </a:r>
          </a:p>
        </p:txBody>
      </p:sp>
      <p:grpSp>
        <p:nvGrpSpPr>
          <p:cNvPr id="13315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3319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Rectangle 3"/>
          <p:cNvSpPr>
            <a:spLocks noGrp="1"/>
          </p:cNvSpPr>
          <p:nvPr>
            <p:ph type="ctrTitle"/>
          </p:nvPr>
        </p:nvSpPr>
        <p:spPr>
          <a:xfrm>
            <a:off x="265113" y="1457325"/>
            <a:ext cx="8867775" cy="2466975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настоящее время, очень развиты технологии по сбору, копированию, хранению информации о гражданах (персональные данные), в том числе и в целях их дальнейшего использования.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Существует много разнообразных Интернет-ресурсов, которые собирают и считывают информацию из общедоступных источников информации, из социальных сетей, например: сбор фотографий из социальной сети Вконтакте осуществлял известный интернет-ресурс, находящийся в США, при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этом на данном сайте было указано, что ими собрано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более 45 000 000 частных фотографий.</a:t>
            </a:r>
            <a:endParaRPr lang="ru-RU" altLang="ru-RU" sz="17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Ориента\Desktop\sbor-danny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825" y="3252788"/>
            <a:ext cx="2822575" cy="1847850"/>
          </a:xfrm>
          <a:prstGeom prst="rect">
            <a:avLst/>
          </a:prstGeom>
          <a:solidFill>
            <a:schemeClr val="accent1">
              <a:alpha val="98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350838" y="773113"/>
            <a:ext cx="8304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ПОИСК ЛЮДЕЙ ПО ФОТОГРАФИИ</a:t>
            </a:r>
          </a:p>
        </p:txBody>
      </p:sp>
      <p:grpSp>
        <p:nvGrpSpPr>
          <p:cNvPr id="14339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4344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0" name="Rectangle 3"/>
          <p:cNvSpPr>
            <a:spLocks noGrp="1"/>
          </p:cNvSpPr>
          <p:nvPr>
            <p:ph type="ctrTitle"/>
          </p:nvPr>
        </p:nvSpPr>
        <p:spPr>
          <a:xfrm>
            <a:off x="590550" y="1201738"/>
            <a:ext cx="7824788" cy="1400175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Существуют сервисы, которые позволяют по фотографии человека найти его профиль в социальной сети «Вконтакте» со всеми анкетными данными.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7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990725"/>
            <a:ext cx="36226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001838"/>
            <a:ext cx="3598863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800" y="1797050"/>
            <a:ext cx="2339975" cy="180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средств массовой информации, массовых коммуникаций, лицензионного контроля в сфере телевизионного вещания, радиовещания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05575" y="1787525"/>
            <a:ext cx="2366963" cy="180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за соответствием обработки персональных данных требованиям законодательства Российской Федерации в области персональных данных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7525" y="1758950"/>
            <a:ext cx="3171825" cy="1831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защиты детей от информации, причиняющей вред их здоровью и (или) развитию, к производству и выпуску СМИ, вещанию ТВ и РВ-каналов, а также к распространению информации посредством сети Интернет и сетей подвижной радиотелефонной связи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76775" y="1495425"/>
            <a:ext cx="0" cy="2730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569913" y="563563"/>
            <a:ext cx="8369300" cy="9413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17375E"/>
                </a:solidFill>
              </a:rPr>
              <a:t>Управление Роскомнадзора по Пермскому краю в установленном порядке осуществляет государственный контроль и надзор за соблюдением законодательства РФ в сфере</a:t>
            </a:r>
            <a:r>
              <a:rPr lang="en-US" sz="1600" b="1" dirty="0">
                <a:solidFill>
                  <a:srgbClr val="17375E"/>
                </a:solidFill>
              </a:rPr>
              <a:t>:</a:t>
            </a:r>
            <a:endParaRPr lang="ru-RU" sz="1600" b="1" dirty="0">
              <a:solidFill>
                <a:srgbClr val="17375E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677150" y="1508125"/>
            <a:ext cx="0" cy="274638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2" idx="0"/>
          </p:cNvCxnSpPr>
          <p:nvPr/>
        </p:nvCxnSpPr>
        <p:spPr>
          <a:xfrm rot="16200000" flipH="1">
            <a:off x="1447007" y="1642268"/>
            <a:ext cx="298450" cy="11113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228850" y="3752850"/>
            <a:ext cx="4581525" cy="11620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Управление неоднократно на многих конференциях,  семинарах посвященных защите персональных данных, призывает граждан и операторов к бережному отношению к персональным данным!</a:t>
            </a:r>
          </a:p>
        </p:txBody>
      </p:sp>
      <p:pic>
        <p:nvPicPr>
          <p:cNvPr id="3082" name="Picture 2" descr="C:\Users\Ориента\Desktop\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3595688"/>
            <a:ext cx="1785938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15366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Rectangle 3"/>
          <p:cNvSpPr>
            <a:spLocks noGrp="1"/>
          </p:cNvSpPr>
          <p:nvPr>
            <p:ph type="ctrTitle"/>
          </p:nvPr>
        </p:nvSpPr>
        <p:spPr>
          <a:xfrm>
            <a:off x="95250" y="1308100"/>
            <a:ext cx="4838700" cy="3263900"/>
          </a:xfrm>
        </p:spPr>
        <p:txBody>
          <a:bodyPr/>
          <a:lstStyle/>
          <a:p>
            <a:pPr eaLnBrk="1" hangingPunct="1"/>
            <a: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Роскомнадзором в целях повышения грамотности несовершеннолетних в области персональных данных разработан специализированный сайт для детей: </a:t>
            </a:r>
            <a:b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200" b="1" u="sng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altLang="ru-RU" sz="2200" b="1" u="sng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Персональныеданные.дети</a:t>
            </a:r>
            <a: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который является познавательно-обучающим для детей, активно использующих сеть Интернет, в том числе и социальные сайты.</a:t>
            </a:r>
            <a:endParaRPr lang="ru-RU" altLang="ru-RU" sz="22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2" descr="C:\Users\Ориента\Desktop\персональные данные.де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190625"/>
            <a:ext cx="41973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ctrTitle"/>
          </p:nvPr>
        </p:nvSpPr>
        <p:spPr>
          <a:xfrm>
            <a:off x="139700" y="1924050"/>
            <a:ext cx="8845550" cy="1101725"/>
          </a:xfrm>
        </p:spPr>
        <p:txBody>
          <a:bodyPr/>
          <a:lstStyle/>
          <a:p>
            <a:pPr algn="l" eaLnBrk="1" hangingPunct="1"/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современном мире скорость распространения информации является молниеносной, и однажды размещенные данные в публичном доступе могут «разойтись» в сети огромным количеством копий на различных сайтах. </a:t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8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800" b="1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4" descr="C:\Users\Ориента\Desktop\Доклад\beregi_svoi_personalnye_dan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252663"/>
            <a:ext cx="40814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3"/>
          <p:cNvSpPr txBox="1">
            <a:spLocks/>
          </p:cNvSpPr>
          <p:nvPr/>
        </p:nvSpPr>
        <p:spPr bwMode="auto">
          <a:xfrm>
            <a:off x="4327525" y="2438400"/>
            <a:ext cx="547687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Управление неоднократно </a:t>
            </a:r>
          </a:p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на многих конференциях, посвященных </a:t>
            </a:r>
          </a:p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Информационной безопасности, призывает</a:t>
            </a:r>
            <a:endParaRPr lang="ru-RU" altLang="ru-RU" sz="1800" b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к бережному отношению к своим </a:t>
            </a:r>
          </a:p>
          <a:p>
            <a:r>
              <a:rPr lang="ru-RU" altLang="ru-RU" sz="18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персональным данным</a:t>
            </a:r>
            <a:r>
              <a:rPr lang="ru-RU" altLang="ru-RU" sz="180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, к сознательному размещению их в Интернете.</a:t>
            </a:r>
            <a:endParaRPr lang="en-US" altLang="ru-RU" sz="180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520825"/>
            <a:ext cx="444182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457200" y="879475"/>
            <a:ext cx="830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СТАТИСТИКА: ИНТЕРНЕТ КАК ЧАСТЬ СОВРЕМЕННОГО ОБЩЕСТВА</a:t>
            </a:r>
          </a:p>
        </p:txBody>
      </p:sp>
      <p:grpSp>
        <p:nvGrpSpPr>
          <p:cNvPr id="4100" name="Группа 2"/>
          <p:cNvGrpSpPr>
            <a:grpSpLocks/>
          </p:cNvGrpSpPr>
          <p:nvPr/>
        </p:nvGrpSpPr>
        <p:grpSpPr bwMode="auto">
          <a:xfrm>
            <a:off x="395288" y="333375"/>
            <a:ext cx="2881312" cy="574675"/>
            <a:chOff x="395536" y="332657"/>
            <a:chExt cx="2880320" cy="576064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1043013" y="332657"/>
              <a:ext cx="2232843" cy="504454"/>
            </a:xfrm>
            <a:prstGeom prst="rect">
              <a:avLst/>
            </a:prstGeom>
          </p:spPr>
          <p:txBody>
            <a:bodyPr anchor="ctr">
              <a:normAutofit fontScale="9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ru-RU" sz="1400" i="1" dirty="0" smtClean="0">
                  <a:solidFill>
                    <a:schemeClr val="tx2"/>
                  </a:solidFill>
                </a:rPr>
                <a:t>Управление Роскомнадзора </a:t>
              </a:r>
              <a:br>
                <a:rPr lang="ru-RU" sz="1400" i="1" dirty="0" smtClean="0">
                  <a:solidFill>
                    <a:schemeClr val="tx2"/>
                  </a:solidFill>
                </a:rPr>
              </a:br>
              <a:r>
                <a:rPr lang="ru-RU" sz="1400" i="1" dirty="0" smtClean="0">
                  <a:solidFill>
                    <a:schemeClr val="tx2"/>
                  </a:solidFill>
                </a:rPr>
                <a:t>по Пермскому краю</a:t>
              </a:r>
              <a:endParaRPr lang="ru-RU" sz="1400" i="1" dirty="0">
                <a:solidFill>
                  <a:schemeClr val="tx2"/>
                </a:solidFill>
              </a:endParaRPr>
            </a:p>
          </p:txBody>
        </p:sp>
        <p:pic>
          <p:nvPicPr>
            <p:cNvPr id="4106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164"/>
            <a:stretch>
              <a:fillRect/>
            </a:stretch>
          </p:blipFill>
          <p:spPr bwMode="auto">
            <a:xfrm>
              <a:off x="395536" y="332657"/>
              <a:ext cx="571299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Скругленный прямоугольник 9"/>
          <p:cNvSpPr/>
          <p:nvPr/>
        </p:nvSpPr>
        <p:spPr>
          <a:xfrm>
            <a:off x="206375" y="1498600"/>
            <a:ext cx="2695575" cy="136842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5776">
              <a:spcAft>
                <a:spcPts val="600"/>
              </a:spcAft>
              <a:defRPr/>
            </a:pP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Сети постоянно</a:t>
            </a:r>
          </a:p>
          <a:p>
            <a:pPr>
              <a:defRPr/>
            </a:pPr>
            <a:r>
              <a:rPr lang="ru-RU" sz="1400" spc="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дети проводят в Интернете намного больше времени, чем их ровесники в Европе и США</a:t>
            </a:r>
            <a:r>
              <a:rPr lang="ru-RU" sz="1400" spc="5" dirty="0">
                <a:solidFill>
                  <a:srgbClr val="17375E"/>
                </a:solidFill>
                <a:latin typeface="Museo Sans Cyrl 300" pitchFamily="50" charset="-52"/>
                <a:cs typeface="Museo Sans Cyrl 300"/>
              </a:rPr>
              <a:t>.</a:t>
            </a:r>
            <a:endParaRPr lang="ru-RU" sz="1400" dirty="0">
              <a:solidFill>
                <a:srgbClr val="17375E"/>
              </a:solidFill>
              <a:latin typeface="Museo Sans Cyrl 300" pitchFamily="50" charset="-52"/>
              <a:cs typeface="Museo Sans Cyrl 30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9238" y="3130550"/>
            <a:ext cx="2214562" cy="103981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5776">
              <a:spcAft>
                <a:spcPts val="600"/>
              </a:spcAft>
              <a:defRPr/>
            </a:pP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 детей </a:t>
            </a:r>
          </a:p>
          <a:p>
            <a:pPr marL="5776">
              <a:spcAft>
                <a:spcPts val="600"/>
              </a:spcAft>
              <a:defRPr/>
            </a:pPr>
            <a:r>
              <a:rPr lang="ru-RU" sz="1400" spc="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представляют свою жизнь без смартфона </a:t>
            </a:r>
          </a:p>
          <a:p>
            <a:pPr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5"/>
          <p:cNvSpPr/>
          <p:nvPr/>
        </p:nvSpPr>
        <p:spPr>
          <a:xfrm>
            <a:off x="6878638" y="3068638"/>
            <a:ext cx="2085975" cy="14414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5776">
              <a:spcAft>
                <a:spcPts val="600"/>
              </a:spcAft>
              <a:defRPr/>
            </a:pP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en-US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5776">
              <a:spcAft>
                <a:spcPts val="600"/>
              </a:spcAft>
              <a:defRPr/>
            </a:pPr>
            <a:r>
              <a:rPr lang="ru-RU" sz="1400" spc="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том, что сталкивались с угрозами в сети «Интернет»</a:t>
            </a:r>
          </a:p>
        </p:txBody>
      </p:sp>
      <p:sp>
        <p:nvSpPr>
          <p:cNvPr id="13" name="Скругленный прямоугольник 15"/>
          <p:cNvSpPr/>
          <p:nvPr/>
        </p:nvSpPr>
        <p:spPr>
          <a:xfrm>
            <a:off x="6878638" y="1433513"/>
            <a:ext cx="2085975" cy="143351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lIns="72000" tIns="72000" rIns="72000" bIns="72000"/>
          <a:lstStyle/>
          <a:p>
            <a:pPr marL="5776">
              <a:spcAft>
                <a:spcPts val="600"/>
              </a:spcAft>
              <a:defRPr/>
            </a:pPr>
            <a:r>
              <a:rPr lang="en-US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</a:p>
          <a:p>
            <a:pPr marL="5776">
              <a:spcAft>
                <a:spcPts val="600"/>
              </a:spcAft>
              <a:defRPr/>
            </a:pPr>
            <a:r>
              <a:rPr lang="ru-RU" sz="1400" spc="5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считают, что их дети видели в сети нежелательный контент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360363" y="198438"/>
            <a:ext cx="8304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ГДЕ ГУЛЯЮТ ДЕТИ В ИНТЕРНЕТЕ?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22459" r="33603" b="29938"/>
          <a:stretch>
            <a:fillRect/>
          </a:stretch>
        </p:blipFill>
        <p:spPr bwMode="auto">
          <a:xfrm>
            <a:off x="28575" y="1000125"/>
            <a:ext cx="65532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616075"/>
            <a:ext cx="26495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:\Users\Бобылев\Desktop\495212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89" y="900987"/>
            <a:ext cx="1220787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4"/>
          <a:stretch/>
        </p:blipFill>
        <p:spPr bwMode="auto">
          <a:xfrm>
            <a:off x="3717131" y="2047191"/>
            <a:ext cx="2076450" cy="196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Прямоугольник 17"/>
          <p:cNvSpPr>
            <a:spLocks noChangeArrowheads="1"/>
          </p:cNvSpPr>
          <p:nvPr/>
        </p:nvSpPr>
        <p:spPr bwMode="auto">
          <a:xfrm>
            <a:off x="585788" y="415925"/>
            <a:ext cx="786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ИНФОРМАЦИОННЫЕ УГРОЗЫ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ctrTitle"/>
          </p:nvPr>
        </p:nvSpPr>
        <p:spPr>
          <a:xfrm>
            <a:off x="568325" y="1298575"/>
            <a:ext cx="3216275" cy="660400"/>
          </a:xfrm>
        </p:spPr>
        <p:txBody>
          <a:bodyPr/>
          <a:lstStyle/>
          <a:p>
            <a:r>
              <a:rPr lang="ru-RU" altLang="ru-RU" sz="16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Информация, от которой нужно защищаться </a:t>
            </a:r>
            <a:br>
              <a:rPr lang="ru-RU" altLang="ru-RU" sz="16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(противоправный контент</a:t>
            </a:r>
            <a:r>
              <a:rPr lang="ru-RU" altLang="ru-RU" sz="16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3"/>
          <p:cNvSpPr txBox="1">
            <a:spLocks/>
          </p:cNvSpPr>
          <p:nvPr/>
        </p:nvSpPr>
        <p:spPr bwMode="auto">
          <a:xfrm>
            <a:off x="5421313" y="1500188"/>
            <a:ext cx="3530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Информация, которую нужно защищать</a:t>
            </a:r>
          </a:p>
          <a:p>
            <a:pPr algn="ctr" eaLnBrk="0" hangingPunct="0"/>
            <a:r>
              <a:rPr lang="ru-RU" altLang="ru-RU" sz="16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(конфиденциальные сведения)</a:t>
            </a:r>
          </a:p>
          <a:p>
            <a:pPr algn="ctr" eaLnBrk="0" hangingPunct="0"/>
            <a: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 b="1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760663" y="868363"/>
            <a:ext cx="301625" cy="2984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94438" y="868363"/>
            <a:ext cx="273050" cy="29845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549589" y="2386013"/>
            <a:ext cx="4422148" cy="425450"/>
            <a:chOff x="585788" y="2562225"/>
            <a:chExt cx="3619500" cy="425450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585788" y="2576513"/>
              <a:ext cx="328612" cy="163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5" name="Rectangle 3"/>
            <p:cNvSpPr txBox="1">
              <a:spLocks/>
            </p:cNvSpPr>
            <p:nvPr/>
          </p:nvSpPr>
          <p:spPr bwMode="auto">
            <a:xfrm>
              <a:off x="987425" y="2562225"/>
              <a:ext cx="3217863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 smtClean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Ликвидация (деградация) источника информации (блокировка контента, поиск распространителей)</a:t>
              </a: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84200" y="2990351"/>
            <a:ext cx="4187825" cy="773113"/>
            <a:chOff x="585788" y="3203575"/>
            <a:chExt cx="4187825" cy="773113"/>
          </a:xfrm>
        </p:grpSpPr>
        <p:sp>
          <p:nvSpPr>
            <p:cNvPr id="19" name="Стрелка вправо 18"/>
            <p:cNvSpPr/>
            <p:nvPr/>
          </p:nvSpPr>
          <p:spPr>
            <a:xfrm>
              <a:off x="585788" y="3324225"/>
              <a:ext cx="328612" cy="1635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6" name="Rectangle 3"/>
            <p:cNvSpPr txBox="1">
              <a:spLocks/>
            </p:cNvSpPr>
            <p:nvPr/>
          </p:nvSpPr>
          <p:spPr bwMode="auto">
            <a:xfrm>
              <a:off x="987425" y="3203575"/>
              <a:ext cx="3786188" cy="773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 smtClean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Исключение детей из зоны влияния негативного контента (стимулирование альтернативных интересов в Интернете и в материальной среде</a:t>
              </a: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84200" y="4008438"/>
            <a:ext cx="4837113" cy="773112"/>
            <a:chOff x="584200" y="4008438"/>
            <a:chExt cx="4837113" cy="773112"/>
          </a:xfrm>
        </p:grpSpPr>
        <p:sp>
          <p:nvSpPr>
            <p:cNvPr id="20" name="Стрелка вправо 19"/>
            <p:cNvSpPr/>
            <p:nvPr/>
          </p:nvSpPr>
          <p:spPr>
            <a:xfrm>
              <a:off x="584200" y="4164013"/>
              <a:ext cx="330200" cy="1635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157" name="Rectangle 3"/>
            <p:cNvSpPr txBox="1">
              <a:spLocks/>
            </p:cNvSpPr>
            <p:nvPr/>
          </p:nvSpPr>
          <p:spPr bwMode="auto">
            <a:xfrm>
              <a:off x="987424" y="4008438"/>
              <a:ext cx="4433889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hangingPunct="0"/>
              <a: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6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altLang="ru-RU" sz="1600" dirty="0" smtClean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>Повышение иммунитета объекта к влиянию негативного фактора (Повышение грамотности, устойчивости, ответственности детей)</a:t>
              </a:r>
              <a: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altLang="ru-RU" sz="1500" dirty="0">
                  <a:solidFill>
                    <a:srgbClr val="17375E"/>
                  </a:solidFill>
                  <a:latin typeface="Times New Roman" pitchFamily="18" charset="0"/>
                  <a:cs typeface="Times New Roman" pitchFamily="18" charset="0"/>
                </a:rPr>
              </a:br>
              <a:endPara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Стрелка вправо 23"/>
          <p:cNvSpPr/>
          <p:nvPr/>
        </p:nvSpPr>
        <p:spPr>
          <a:xfrm>
            <a:off x="5629275" y="2647950"/>
            <a:ext cx="328613" cy="163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9" name="Rectangle 3"/>
          <p:cNvSpPr txBox="1">
            <a:spLocks/>
          </p:cNvSpPr>
          <p:nvPr/>
        </p:nvSpPr>
        <p:spPr bwMode="auto">
          <a:xfrm>
            <a:off x="6110288" y="2405063"/>
            <a:ext cx="25654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Бережное отношение к конфиденциальным сведениям, в том числе персональным данным</a:t>
            </a:r>
            <a: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5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5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22761" y="2145062"/>
            <a:ext cx="5652036" cy="1690577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7"/>
          <p:cNvSpPr>
            <a:spLocks noChangeArrowheads="1"/>
          </p:cNvSpPr>
          <p:nvPr/>
        </p:nvSpPr>
        <p:spPr bwMode="auto">
          <a:xfrm>
            <a:off x="585788" y="65036"/>
            <a:ext cx="786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безопасного оборота информации</a:t>
            </a:r>
            <a:endParaRPr lang="ru-RU" altLang="ru-RU" sz="20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Rectangle 3"/>
          <p:cNvSpPr txBox="1">
            <a:spLocks/>
          </p:cNvSpPr>
          <p:nvPr/>
        </p:nvSpPr>
        <p:spPr bwMode="auto">
          <a:xfrm>
            <a:off x="882503" y="3611960"/>
            <a:ext cx="7718536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Управление готово к взаимодействию с Министерством образования, с образовательными учреждениями в рамках просветительской работы, создания брошюр, презентаций, проведения открытых уроков, семинаров</a:t>
            </a:r>
            <a:endParaRPr lang="ru-RU" altLang="ru-RU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896964774"/>
              </p:ext>
            </p:extLst>
          </p:nvPr>
        </p:nvGraphicFramePr>
        <p:xfrm>
          <a:off x="0" y="733647"/>
          <a:ext cx="9144000" cy="3200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17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24063" y="3817144"/>
            <a:ext cx="6928551" cy="552837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Нет уполномоченного органа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0" name="Rectangle 3"/>
          <p:cNvSpPr>
            <a:spLocks noGrp="1"/>
          </p:cNvSpPr>
          <p:nvPr>
            <p:ph type="ctrTitle"/>
          </p:nvPr>
        </p:nvSpPr>
        <p:spPr>
          <a:xfrm>
            <a:off x="10319" y="776288"/>
            <a:ext cx="8985250" cy="1296988"/>
          </a:xfrm>
        </p:spPr>
        <p:txBody>
          <a:bodyPr/>
          <a:lstStyle/>
          <a:p>
            <a:pPr algn="l"/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реестр включаются:</a:t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1) доменные имена и (или) указатели страниц сайтов в сети "Интернет", содержащих информацию, распространение которой в Российской Федерации запрещено;</a:t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2) сетевые адреса, позволяющие идентифицировать сайты в сети "Интернет", содержащие информацию, распространение которой в Российской Федерации запрещено.</a:t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Реестр ведет Роскомнадзор.</a:t>
            </a:r>
            <a: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2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200" dirty="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рямоугольник 3"/>
          <p:cNvSpPr>
            <a:spLocks noChangeArrowheads="1"/>
          </p:cNvSpPr>
          <p:nvPr/>
        </p:nvSpPr>
        <p:spPr bwMode="auto">
          <a:xfrm>
            <a:off x="350838" y="314325"/>
            <a:ext cx="830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ЕДИНЫЙ РЕЕСТР</a:t>
            </a:r>
          </a:p>
        </p:txBody>
      </p:sp>
      <p:sp>
        <p:nvSpPr>
          <p:cNvPr id="7172" name="Прямоугольник 10"/>
          <p:cNvSpPr>
            <a:spLocks noChangeArrowheads="1"/>
          </p:cNvSpPr>
          <p:nvPr/>
        </p:nvSpPr>
        <p:spPr bwMode="auto">
          <a:xfrm>
            <a:off x="-506413" y="1768616"/>
            <a:ext cx="88392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Основания для «блокировки» сайтов</a:t>
            </a: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1957388" y="3296206"/>
            <a:ext cx="718661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порнография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наркотиках (где купить, как вырастить, синтезировать и (или) употребить)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и призывы к суициду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Азартные игры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Дистанционная продажа алкоголя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пострадавших детях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Призывы к экстремистской деятельности, массовым беспорядкам</a:t>
            </a:r>
          </a:p>
          <a:p>
            <a:pPr marL="285750" indent="-285750" algn="l">
              <a:buFontTx/>
              <a:buChar char="-"/>
              <a:defRPr/>
            </a:pPr>
            <a:r>
              <a:rPr lang="ru-RU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Судебные решения</a:t>
            </a:r>
          </a:p>
          <a:p>
            <a:pPr algn="l">
              <a:defRPr/>
            </a:pPr>
            <a:r>
              <a:rPr lang="ru-RU" sz="18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2" descr="C:\Users\Бобылев\Desktop\website-block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987675"/>
            <a:ext cx="1658938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56" t="-969" r="13256" b="35993"/>
          <a:stretch/>
        </p:blipFill>
        <p:spPr bwMode="auto">
          <a:xfrm>
            <a:off x="3455581" y="829340"/>
            <a:ext cx="5688419" cy="37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3"/>
          <p:cNvSpPr txBox="1">
            <a:spLocks/>
          </p:cNvSpPr>
          <p:nvPr/>
        </p:nvSpPr>
        <p:spPr bwMode="auto">
          <a:xfrm>
            <a:off x="169863" y="12700"/>
            <a:ext cx="9140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направления обращения в Единый Реестр в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строке поиска любой поисковой системы набираем «Реестр запрещенной информации» или </a:t>
            </a:r>
            <a:r>
              <a:rPr lang="ru-RU" alt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переходим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адресу: </a:t>
            </a:r>
            <a:r>
              <a:rPr lang="en-US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https://eais.rkn.gov.ru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3"/>
          <p:cNvSpPr txBox="1">
            <a:spLocks/>
          </p:cNvSpPr>
          <p:nvPr/>
        </p:nvSpPr>
        <p:spPr bwMode="auto">
          <a:xfrm>
            <a:off x="169863" y="1765005"/>
            <a:ext cx="4189486" cy="26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/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</a:t>
            </a:r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/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случае подтверждения наличия материалов с противоправным контентом </a:t>
            </a:r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доступ к </a:t>
            </a:r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указанному </a:t>
            </a:r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ресурсу</a:t>
            </a:r>
          </a:p>
          <a:p>
            <a:pPr algn="just" eaLnBrk="0" hangingPunct="0"/>
            <a:r>
              <a:rPr lang="ru-RU" altLang="ru-RU" sz="1700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altLang="ru-RU" sz="1700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ограничен.</a:t>
            </a:r>
            <a:endParaRPr lang="ru-RU" altLang="ru-RU" sz="17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/>
          </p:cNvSpPr>
          <p:nvPr/>
        </p:nvSpPr>
        <p:spPr bwMode="auto">
          <a:xfrm>
            <a:off x="3175" y="12701"/>
            <a:ext cx="9140825" cy="5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/>
            <a:r>
              <a:rPr lang="en-US" altLang="ru-RU" sz="20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altLang="ru-RU" sz="20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://eais.rkn.gov.ru</a:t>
            </a:r>
            <a:endParaRPr lang="ru-RU" altLang="ru-RU" sz="20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юшков\Pictures\Новый рисунок (24)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490627"/>
            <a:ext cx="4388073" cy="325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юшков\Pictures\реест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34" y="426340"/>
            <a:ext cx="4955723" cy="3220632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1038832">
            <a:off x="3466213" y="1707271"/>
            <a:ext cx="3806456" cy="292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3175" y="921930"/>
            <a:ext cx="3465950" cy="52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Вредоносный ресурс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691</Words>
  <Application>Microsoft Office PowerPoint</Application>
  <PresentationFormat>Экран (16:9)</PresentationFormat>
  <Paragraphs>99</Paragraphs>
  <Slides>21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Информация, от которой нужно защищаться  (противоправный контент)  </vt:lpstr>
      <vt:lpstr>Презентация PowerPoint</vt:lpstr>
      <vt:lpstr>В реестр включаются: 1) доменные имена и (или) указатели страниц сайтов в сети "Интернет", содержащих информацию, распространение которой в Российской Федерации запрещено; 2) сетевые адреса, позволяющие идентифицировать сайты в сети "Интернет", содержащие информацию, распространение которой в Российской Федерации запрещено. Реестр ведет Роскомнадзор. </vt:lpstr>
      <vt:lpstr>Презентация PowerPoint</vt:lpstr>
      <vt:lpstr>Презентация PowerPoint</vt:lpstr>
      <vt:lpstr>Презентация PowerPoint</vt:lpstr>
      <vt:lpstr>Презентация PowerPoint</vt:lpstr>
      <vt:lpstr>Знаниями об информационной безопасности должны владеть все!!!</vt:lpstr>
      <vt:lpstr>Безопасность жизнедеятельности </vt:lpstr>
      <vt:lpstr>Презентация PowerPoint</vt:lpstr>
      <vt:lpstr>Презентация PowerPoint</vt:lpstr>
      <vt:lpstr>Неотъемлемой частью сегодняшнего Интернета являются социальные сети («Одноклассники», «ВКонтакте», «Майл.Ру» и др.). Почти все они имеют правила разграничения доступа различных категорий пользователей к информации, содержащейся на странице пользователя, т.е. соблюдение условий конфиденциальности данных о себе.  Например, можно дать доступ к одному из своих альбомов всем пользователям, а к другому – только друзьям. Или предоставить возможность просмотра комментариев к записям на своей странице («стене») только некоторым из друзей.   Роскомнадзор всегда рекомендует внимательно относиться к настройке доступа других пользователей к своей личной информации в социальных сетях.</vt:lpstr>
      <vt:lpstr>Презентация PowerPoint</vt:lpstr>
      <vt:lpstr>В настоящее время, очень развиты технологии по сбору, копированию, хранению информации о гражданах (персональные данные), в том числе и в целях их дальнейшего использования.   Существует много разнообразных Интернет-ресурсов, которые собирают и считывают информацию из общедоступных источников информации, из социальных сетей, например: сбор фотографий из социальной сети Вконтакте осуществлял известный интернет-ресурс, находящийся в США, при  этом на данном сайте было указано, что ими собрано  более 45 000 000 частных фотографий.</vt:lpstr>
      <vt:lpstr>Существуют сервисы, которые позволяют по фотографии человека найти его профиль в социальной сети «Вконтакте» со всеми анкетными данными.  </vt:lpstr>
      <vt:lpstr>Роскомнадзором в целях повышения грамотности несовершеннолетних в области персональных данных разработан специализированный сайт для детей:  http://Персональныеданные.дети,  который является познавательно-обучающим для детей, активно использующих сеть Интернет, в том числе и социальные сайты.</vt:lpstr>
      <vt:lpstr>В современном мире скорость распространения информации является молниеносной, и однажды размещенные данные в публичном доступе могут «разойтись» в сети огромным количеством копий на различных сайтах.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Бугров Е.А.</dc:creator>
  <cp:lastModifiedBy>Юшков</cp:lastModifiedBy>
  <cp:revision>333</cp:revision>
  <dcterms:created xsi:type="dcterms:W3CDTF">2015-01-29T07:54:40Z</dcterms:created>
  <dcterms:modified xsi:type="dcterms:W3CDTF">2018-04-23T07:40:10Z</dcterms:modified>
</cp:coreProperties>
</file>