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8" r:id="rId4"/>
    <p:sldId id="258" r:id="rId5"/>
    <p:sldId id="272" r:id="rId6"/>
    <p:sldId id="294" r:id="rId7"/>
    <p:sldId id="295" r:id="rId8"/>
    <p:sldId id="275" r:id="rId9"/>
    <p:sldId id="330" r:id="rId10"/>
    <p:sldId id="331" r:id="rId11"/>
    <p:sldId id="332" r:id="rId12"/>
    <p:sldId id="305" r:id="rId13"/>
    <p:sldId id="325" r:id="rId14"/>
    <p:sldId id="302" r:id="rId15"/>
    <p:sldId id="324" r:id="rId16"/>
    <p:sldId id="314" r:id="rId17"/>
    <p:sldId id="300" r:id="rId18"/>
    <p:sldId id="323" r:id="rId19"/>
    <p:sldId id="259" r:id="rId20"/>
    <p:sldId id="303" r:id="rId21"/>
    <p:sldId id="308" r:id="rId22"/>
    <p:sldId id="260" r:id="rId23"/>
    <p:sldId id="333" r:id="rId24"/>
    <p:sldId id="317" r:id="rId25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BB2"/>
    <a:srgbClr val="EBDB63"/>
    <a:srgbClr val="6ACDFE"/>
    <a:srgbClr val="AEEB85"/>
    <a:srgbClr val="9ED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464" autoAdjust="0"/>
  </p:normalViewPr>
  <p:slideViewPr>
    <p:cSldViewPr>
      <p:cViewPr>
        <p:scale>
          <a:sx n="60" d="100"/>
          <a:sy n="60" d="100"/>
        </p:scale>
        <p:origin x="-308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ДОУ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3817</c:v>
                </c:pt>
                <c:pt idx="1">
                  <c:v>3831</c:v>
                </c:pt>
                <c:pt idx="2">
                  <c:v>3847</c:v>
                </c:pt>
                <c:pt idx="3">
                  <c:v>3863</c:v>
                </c:pt>
                <c:pt idx="4">
                  <c:v>3850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Школы</c:v>
                </c:pt>
              </c:strCache>
            </c:strRef>
          </c:tx>
          <c:spPr>
            <a:solidFill>
              <a:srgbClr val="6ACDFE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6399</c:v>
                </c:pt>
                <c:pt idx="1">
                  <c:v>6434</c:v>
                </c:pt>
                <c:pt idx="2">
                  <c:v>6538</c:v>
                </c:pt>
                <c:pt idx="3">
                  <c:v>6678</c:v>
                </c:pt>
                <c:pt idx="4">
                  <c:v>6783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95008"/>
        <c:axId val="183932416"/>
      </c:barChart>
      <c:catAx>
        <c:axId val="1559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932416"/>
        <c:crosses val="autoZero"/>
        <c:auto val="1"/>
        <c:lblAlgn val="ctr"/>
        <c:lblOffset val="100"/>
        <c:noMultiLvlLbl val="0"/>
      </c:catAx>
      <c:valAx>
        <c:axId val="183932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95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24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Всего обследовано на ТПМПК, чел.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2.7762945976477812E-2"/>
          <c:y val="0.31173142220308853"/>
          <c:w val="0.9491012657097927"/>
          <c:h val="0.5019759089267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(7 месяцев)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</c:v>
                </c:pt>
                <c:pt idx="1">
                  <c:v>154</c:v>
                </c:pt>
                <c:pt idx="2">
                  <c:v>156</c:v>
                </c:pt>
                <c:pt idx="3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319040"/>
        <c:axId val="229320576"/>
      </c:barChart>
      <c:catAx>
        <c:axId val="22931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320576"/>
        <c:crosses val="autoZero"/>
        <c:auto val="1"/>
        <c:lblAlgn val="ctr"/>
        <c:lblOffset val="100"/>
        <c:noMultiLvlLbl val="0"/>
      </c:catAx>
      <c:valAx>
        <c:axId val="229320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9319040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4.0776615876665992E-17"/>
                  <c:y val="0.19529022510914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84094834485949E-3"/>
                  <c:y val="0.24411278138643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1,5-3 года</c:v>
                </c:pt>
                <c:pt idx="1">
                  <c:v>3-7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448960"/>
        <c:axId val="125450496"/>
        <c:axId val="0"/>
      </c:bar3DChart>
      <c:catAx>
        <c:axId val="12544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450496"/>
        <c:crosses val="autoZero"/>
        <c:auto val="1"/>
        <c:lblAlgn val="ctr"/>
        <c:lblOffset val="100"/>
        <c:noMultiLvlLbl val="0"/>
      </c:catAx>
      <c:valAx>
        <c:axId val="125450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44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235953781624906"/>
          <c:y val="2.4250777691367641E-2"/>
          <c:w val="0.54319965773054013"/>
          <c:h val="0.95149844461726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 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Обществознание</c:v>
                </c:pt>
                <c:pt idx="1">
                  <c:v>Физика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Английский язык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41.6</c:v>
                </c:pt>
                <c:pt idx="1">
                  <c:v>24.1</c:v>
                </c:pt>
                <c:pt idx="2">
                  <c:v>10.4</c:v>
                </c:pt>
                <c:pt idx="3">
                  <c:v>11.9</c:v>
                </c:pt>
                <c:pt idx="4">
                  <c:v>16.399999999999999</c:v>
                </c:pt>
                <c:pt idx="5">
                  <c:v>5.6</c:v>
                </c:pt>
                <c:pt idx="6">
                  <c:v>10.8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2017г. Добрянский район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Обществознание</c:v>
                </c:pt>
                <c:pt idx="1">
                  <c:v>Физика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Английский язык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43</c:v>
                </c:pt>
                <c:pt idx="1">
                  <c:v>29</c:v>
                </c:pt>
                <c:pt idx="2">
                  <c:v>9</c:v>
                </c:pt>
                <c:pt idx="3">
                  <c:v>8.5</c:v>
                </c:pt>
                <c:pt idx="4">
                  <c:v>11</c:v>
                </c:pt>
                <c:pt idx="5">
                  <c:v>1</c:v>
                </c:pt>
                <c:pt idx="6">
                  <c:v>9</c:v>
                </c:pt>
              </c:numCache>
            </c:numRef>
          </c:val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2018г. Добрянский район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Обществознание</c:v>
                </c:pt>
                <c:pt idx="1">
                  <c:v>Физика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Английский язык</c:v>
                </c:pt>
              </c:strCache>
            </c:strRef>
          </c:cat>
          <c:val>
            <c:numRef>
              <c:f>Лист1!$D$2:$D$8</c:f>
              <c:numCache>
                <c:formatCode>0.00</c:formatCode>
                <c:ptCount val="7"/>
                <c:pt idx="0">
                  <c:v>33</c:v>
                </c:pt>
                <c:pt idx="1">
                  <c:v>30.2</c:v>
                </c:pt>
                <c:pt idx="2">
                  <c:v>15</c:v>
                </c:pt>
                <c:pt idx="3">
                  <c:v>15</c:v>
                </c:pt>
                <c:pt idx="4">
                  <c:v>14</c:v>
                </c:pt>
                <c:pt idx="5">
                  <c:v>5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30"/>
        <c:axId val="126063744"/>
        <c:axId val="126065280"/>
      </c:barChart>
      <c:catAx>
        <c:axId val="126063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065280"/>
        <c:crosses val="autoZero"/>
        <c:auto val="1"/>
        <c:lblAlgn val="ctr"/>
        <c:lblOffset val="100"/>
        <c:noMultiLvlLbl val="0"/>
      </c:catAx>
      <c:valAx>
        <c:axId val="1260652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6063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609619580125305"/>
          <c:y val="0.69810731887014721"/>
          <c:w val="0.27766064340933605"/>
          <c:h val="0.22803994513035564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Наиболее востребованные специальности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Конкурс, человек на место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Преподавание в начальных классах</c:v>
                </c:pt>
                <c:pt idx="1">
                  <c:v>Информационные системы и программирование (ТОП-50)</c:v>
                </c:pt>
                <c:pt idx="2">
                  <c:v>Архитектура</c:v>
                </c:pt>
                <c:pt idx="3">
                  <c:v>Технология машиностроения</c:v>
                </c:pt>
                <c:pt idx="4">
                  <c:v>Оснащение средствами автоматизации технологических процессов (ТОП-50)</c:v>
                </c:pt>
                <c:pt idx="5">
                  <c:v>Компьютерные системы и комплексы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6.92</c:v>
                </c:pt>
                <c:pt idx="1">
                  <c:v>7.8199999999999994</c:v>
                </c:pt>
                <c:pt idx="2">
                  <c:v>8.0400000000000009</c:v>
                </c:pt>
                <c:pt idx="3">
                  <c:v>8.56</c:v>
                </c:pt>
                <c:pt idx="4">
                  <c:v>8.8800000000000008</c:v>
                </c:pt>
                <c:pt idx="5">
                  <c:v>9.2399999999999984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Преподавание в начальных классах</c:v>
                </c:pt>
                <c:pt idx="1">
                  <c:v>Информационные системы и программирование (ТОП-50)</c:v>
                </c:pt>
                <c:pt idx="2">
                  <c:v>Архитектура</c:v>
                </c:pt>
                <c:pt idx="3">
                  <c:v>Технология машиностроения</c:v>
                </c:pt>
                <c:pt idx="4">
                  <c:v>Оснащение средствами автоматизации технологических процессов (ТОП-50)</c:v>
                </c:pt>
                <c:pt idx="5">
                  <c:v>Компьютерные системы и комплексы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4.2</c:v>
                </c:pt>
                <c:pt idx="1">
                  <c:v>4.0999999999999996</c:v>
                </c:pt>
                <c:pt idx="2">
                  <c:v>4.3</c:v>
                </c:pt>
                <c:pt idx="3">
                  <c:v>4</c:v>
                </c:pt>
                <c:pt idx="4">
                  <c:v>4.2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0446720"/>
        <c:axId val="220448256"/>
      </c:barChart>
      <c:catAx>
        <c:axId val="22044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0448256"/>
        <c:crosses val="autoZero"/>
        <c:auto val="1"/>
        <c:lblAlgn val="ctr"/>
        <c:lblOffset val="100"/>
        <c:noMultiLvlLbl val="0"/>
      </c:catAx>
      <c:valAx>
        <c:axId val="2204482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044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Рост востребованности специальностей среди абитуриентов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(конкурс, человек на место)</a:t>
            </a:r>
          </a:p>
        </c:rich>
      </c:tx>
      <c:layout>
        <c:manualLayout>
          <c:xMode val="edge"/>
          <c:yMode val="edge"/>
          <c:x val="0.33647804359053024"/>
          <c:y val="3.65072754978561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498707239183221E-2"/>
          <c:y val="0.3549046718386305"/>
          <c:w val="0.9518854449166293"/>
          <c:h val="0.22883500749239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Прикладная геодезия</c:v>
                </c:pt>
                <c:pt idx="1">
                  <c:v>Сетевое и системное администрирование</c:v>
                </c:pt>
                <c:pt idx="2">
                  <c:v>Прикладная информатика</c:v>
                </c:pt>
                <c:pt idx="3">
                  <c:v>Информационные системы и программирование</c:v>
                </c:pt>
                <c:pt idx="4">
                  <c:v>Оснащение средствами автоматизации технологических процессов</c:v>
                </c:pt>
                <c:pt idx="5">
                  <c:v>Компьютерные системы и комплексы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3.12</c:v>
                </c:pt>
                <c:pt idx="1">
                  <c:v>0</c:v>
                </c:pt>
                <c:pt idx="2">
                  <c:v>3.64</c:v>
                </c:pt>
                <c:pt idx="3">
                  <c:v>0</c:v>
                </c:pt>
                <c:pt idx="4">
                  <c:v>0</c:v>
                </c:pt>
                <c:pt idx="5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Прикладная геодезия</c:v>
                </c:pt>
                <c:pt idx="1">
                  <c:v>Сетевое и системное администрирование</c:v>
                </c:pt>
                <c:pt idx="2">
                  <c:v>Прикладная информатика</c:v>
                </c:pt>
                <c:pt idx="3">
                  <c:v>Информационные системы и программирование</c:v>
                </c:pt>
                <c:pt idx="4">
                  <c:v>Оснащение средствами автоматизации технологических процессов</c:v>
                </c:pt>
                <c:pt idx="5">
                  <c:v>Компьютерные системы и комплексы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3.14</c:v>
                </c:pt>
                <c:pt idx="1">
                  <c:v>3.08</c:v>
                </c:pt>
                <c:pt idx="2">
                  <c:v>4.5999999999999996</c:v>
                </c:pt>
                <c:pt idx="3">
                  <c:v>7.64</c:v>
                </c:pt>
                <c:pt idx="4">
                  <c:v>1.44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Прикладная геодезия</c:v>
                </c:pt>
                <c:pt idx="1">
                  <c:v>Сетевое и системное администрирование</c:v>
                </c:pt>
                <c:pt idx="2">
                  <c:v>Прикладная информатика</c:v>
                </c:pt>
                <c:pt idx="3">
                  <c:v>Информационные системы и программирование</c:v>
                </c:pt>
                <c:pt idx="4">
                  <c:v>Оснащение средствами автоматизации технологических процессов</c:v>
                </c:pt>
                <c:pt idx="5">
                  <c:v>Компьютерные системы и комплексы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>
                  <c:v>5.1599999999999993</c:v>
                </c:pt>
                <c:pt idx="1">
                  <c:v>6.68</c:v>
                </c:pt>
                <c:pt idx="2">
                  <c:v>6.84</c:v>
                </c:pt>
                <c:pt idx="3">
                  <c:v>7.8199999999999994</c:v>
                </c:pt>
                <c:pt idx="4">
                  <c:v>8.8800000000000008</c:v>
                </c:pt>
                <c:pt idx="5">
                  <c:v>9.2399999999999984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8872576"/>
        <c:axId val="228874112"/>
      </c:barChart>
      <c:catAx>
        <c:axId val="2288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8874112"/>
        <c:crosses val="autoZero"/>
        <c:auto val="1"/>
        <c:lblAlgn val="ctr"/>
        <c:lblOffset val="100"/>
        <c:noMultiLvlLbl val="0"/>
      </c:catAx>
      <c:valAx>
        <c:axId val="228874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887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96186330460613E-2"/>
          <c:y val="5.8619428115308181E-2"/>
          <c:w val="0.92241226355128259"/>
          <c:h val="0.57470990194425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уч. год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Камская СОШ</c:v>
                </c:pt>
                <c:pt idx="1">
                  <c:v>Перемская ООШ</c:v>
                </c:pt>
                <c:pt idx="2">
                  <c:v>Висимская ООШ</c:v>
                </c:pt>
                <c:pt idx="3">
                  <c:v>ДСОШ № 3</c:v>
                </c:pt>
                <c:pt idx="4">
                  <c:v>Никулинская ООШ</c:v>
                </c:pt>
                <c:pt idx="5">
                  <c:v>Гаринская ООШ</c:v>
                </c:pt>
                <c:pt idx="6">
                  <c:v>Голубятская ООШ</c:v>
                </c:pt>
                <c:pt idx="7">
                  <c:v>Вильвенская СОШ</c:v>
                </c:pt>
                <c:pt idx="8">
                  <c:v>Усть-Гаревская ООШ</c:v>
                </c:pt>
                <c:pt idx="9">
                  <c:v>Дивьинская СОШ</c:v>
                </c:pt>
                <c:pt idx="10">
                  <c:v>Сенькинская ООШ</c:v>
                </c:pt>
                <c:pt idx="11">
                  <c:v>Яринская ООШ</c:v>
                </c:pt>
                <c:pt idx="12">
                  <c:v>ДООШ № 1 (КШ)</c:v>
                </c:pt>
                <c:pt idx="13">
                  <c:v>ДСОШ № 5</c:v>
                </c:pt>
                <c:pt idx="14">
                  <c:v>ПСОШ № 3</c:v>
                </c:pt>
                <c:pt idx="15">
                  <c:v>ПСОШ № 1</c:v>
                </c:pt>
                <c:pt idx="16">
                  <c:v>ДСОШ № 2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4.2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8</c:v>
                </c:pt>
                <c:pt idx="12">
                  <c:v>12</c:v>
                </c:pt>
                <c:pt idx="13">
                  <c:v>17</c:v>
                </c:pt>
                <c:pt idx="14">
                  <c:v>18</c:v>
                </c:pt>
                <c:pt idx="15">
                  <c:v>24</c:v>
                </c:pt>
                <c:pt idx="16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971648"/>
        <c:axId val="228973184"/>
      </c:barChart>
      <c:catAx>
        <c:axId val="228971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8973184"/>
        <c:crosses val="autoZero"/>
        <c:auto val="1"/>
        <c:lblAlgn val="ctr"/>
        <c:lblOffset val="100"/>
        <c:noMultiLvlLbl val="0"/>
      </c:catAx>
      <c:valAx>
        <c:axId val="228973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8971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19151751909018"/>
          <c:y val="1.3395340016294246E-2"/>
          <c:w val="0.46734952730119933"/>
          <c:h val="0.90243608107235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скорость сети Интернет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Яринская ООШ</c:v>
                </c:pt>
                <c:pt idx="1">
                  <c:v>МБОУ "ДСОШ № 3" 1 корпус </c:v>
                </c:pt>
                <c:pt idx="2">
                  <c:v>МБОУ "Висимская ООШ"</c:v>
                </c:pt>
                <c:pt idx="3">
                  <c:v>МБОУ "ДСОШ № 5"</c:v>
                </c:pt>
                <c:pt idx="4">
                  <c:v>МБОУ "ДСОШ № 3" 2 корпус </c:v>
                </c:pt>
                <c:pt idx="5">
                  <c:v>МАОУ "ПСОШ № 1"</c:v>
                </c:pt>
                <c:pt idx="6">
                  <c:v>МБОУ "ДООШ № 1 (КШ)"</c:v>
                </c:pt>
                <c:pt idx="7">
                  <c:v>МБОУ "Вильвенская СОШ"</c:v>
                </c:pt>
                <c:pt idx="8">
                  <c:v>МБОУ "Камская СОШ"</c:v>
                </c:pt>
                <c:pt idx="9">
                  <c:v>МБОУ "Перемская ООШ"</c:v>
                </c:pt>
                <c:pt idx="10">
                  <c:v>МБОУ "Дивьинская СОШ"</c:v>
                </c:pt>
                <c:pt idx="11">
                  <c:v>МБОУ "ДСОШ № 2"</c:v>
                </c:pt>
                <c:pt idx="12">
                  <c:v>МБОУ "ПСОШ № 3"</c:v>
                </c:pt>
                <c:pt idx="13">
                  <c:v>МБОУ "Гаринская ООШ"</c:v>
                </c:pt>
                <c:pt idx="14">
                  <c:v>МБОУ "Сенькинская ООШ"</c:v>
                </c:pt>
                <c:pt idx="15">
                  <c:v>МБОУ "Никулинская ООШ"</c:v>
                </c:pt>
                <c:pt idx="16">
                  <c:v>МБОУ "Усть-Гаревская ООШ"</c:v>
                </c:pt>
                <c:pt idx="17">
                  <c:v>МБОУ "Голубятская ООШ"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5000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14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5">
                  <c:v>1</c:v>
                </c:pt>
                <c:pt idx="16">
                  <c:v>0.37000000000000005</c:v>
                </c:pt>
                <c:pt idx="17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716544"/>
        <c:axId val="228719232"/>
      </c:barChart>
      <c:catAx>
        <c:axId val="228716544"/>
        <c:scaling>
          <c:orientation val="maxMin"/>
        </c:scaling>
        <c:delete val="0"/>
        <c:axPos val="l"/>
        <c:majorTickMark val="in"/>
        <c:minorTickMark val="none"/>
        <c:tickLblPos val="nextTo"/>
        <c:crossAx val="228719232"/>
        <c:crosses val="autoZero"/>
        <c:auto val="1"/>
        <c:lblAlgn val="ctr"/>
        <c:lblOffset val="100"/>
        <c:tickLblSkip val="1"/>
        <c:noMultiLvlLbl val="0"/>
      </c:catAx>
      <c:valAx>
        <c:axId val="22871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8716544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детей с ОВЗ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8.9</c:v>
                </c:pt>
                <c:pt idx="1">
                  <c:v>8.5</c:v>
                </c:pt>
                <c:pt idx="2">
                  <c:v>8.2000000000000011</c:v>
                </c:pt>
                <c:pt idx="3">
                  <c:v>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обучаются в корр классах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3.4</c:v>
                </c:pt>
                <c:pt idx="2">
                  <c:v>3.3</c:v>
                </c:pt>
                <c:pt idx="3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обучаются в классах инклюзии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43618429696108E-2"/>
                  <c:y val="-7.6677138831808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261710578176649E-3"/>
                  <c:y val="-1.9169284707952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4.8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4.0999999999999996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детей-инвалидов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1.3</c:v>
                </c:pt>
                <c:pt idx="3">
                  <c:v>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791424"/>
        <c:axId val="228792960"/>
      </c:barChart>
      <c:catAx>
        <c:axId val="22879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28792960"/>
        <c:crosses val="autoZero"/>
        <c:auto val="1"/>
        <c:lblAlgn val="ctr"/>
        <c:lblOffset val="100"/>
        <c:noMultiLvlLbl val="0"/>
      </c:catAx>
      <c:valAx>
        <c:axId val="22879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8791424"/>
        <c:crosses val="autoZero"/>
        <c:crossBetween val="between"/>
      </c:valAx>
      <c:spPr>
        <a:noFill/>
        <a:ln w="25526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1-классников с ОВЗ </a:t>
            </a:r>
            <a:r>
              <a:rPr lang="ru-RU" dirty="0" smtClean="0"/>
              <a:t>                    в </a:t>
            </a:r>
            <a:r>
              <a:rPr lang="ru-RU" dirty="0"/>
              <a:t>2017-2018 г.</a:t>
            </a:r>
          </a:p>
        </c:rich>
      </c:tx>
      <c:layout>
        <c:manualLayout>
          <c:xMode val="edge"/>
          <c:yMode val="edge"/>
          <c:x val="0.13296511627906976"/>
          <c:y val="7.26282238424734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933640318893593E-2"/>
          <c:y val="0.21207326986846575"/>
          <c:w val="0.92418093212903663"/>
          <c:h val="0.6115407963313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rgbClr val="6ACDFE"/>
            </a:solidFill>
          </c:spPr>
          <c:invertIfNegative val="0"/>
          <c:dLbls>
            <c:spPr>
              <a:noFill/>
              <a:ln w="1491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ДООШ№1</c:v>
                </c:pt>
                <c:pt idx="1">
                  <c:v>ДСОШ№2</c:v>
                </c:pt>
                <c:pt idx="2">
                  <c:v>ДСОШ№3</c:v>
                </c:pt>
                <c:pt idx="3">
                  <c:v>ДСОШ№5</c:v>
                </c:pt>
                <c:pt idx="4">
                  <c:v>ПСОШ№1</c:v>
                </c:pt>
                <c:pt idx="5">
                  <c:v>ПСОШ№3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7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399168"/>
        <c:axId val="229409152"/>
      </c:barChart>
      <c:catAx>
        <c:axId val="229399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29409152"/>
        <c:crosses val="autoZero"/>
        <c:auto val="1"/>
        <c:lblAlgn val="ctr"/>
        <c:lblOffset val="100"/>
        <c:noMultiLvlLbl val="0"/>
      </c:catAx>
      <c:valAx>
        <c:axId val="22940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29399168"/>
        <c:crosses val="autoZero"/>
        <c:crossBetween val="between"/>
      </c:valAx>
      <c:spPr>
        <a:noFill/>
        <a:ln w="2552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Times New Roman" pitchFamily="18" charset="0"/>
          <a:ea typeface="Times New Roman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0.94267</cdr:x>
      <cdr:y>0.23333</cdr:y>
    </cdr:from>
    <cdr:to>
      <cdr:x>0.97461</cdr:x>
      <cdr:y>0.37545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96944" y="504056"/>
          <a:ext cx="287897" cy="307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2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0.27511</cdr:x>
      <cdr:y>0.46372</cdr:y>
    </cdr:from>
    <cdr:to>
      <cdr:x>0.96848</cdr:x>
      <cdr:y>0.46372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2442610" y="2654333"/>
          <a:ext cx="615628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0.59915</cdr:x>
      <cdr:y>0.40082</cdr:y>
    </cdr:from>
    <cdr:to>
      <cdr:x>0.84833</cdr:x>
      <cdr:y>0.45459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3982244" y="2294293"/>
          <a:ext cx="16561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min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-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10 Мбит/с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4" y="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501ED4C3-C482-4F24-B991-2611330FC8B4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542559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4" y="6542559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6F5E156-56D9-43CC-9D61-D88BDF220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6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4" y="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0C7A22ED-004F-464C-B988-089835DDEAA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7525"/>
            <a:ext cx="3444875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542559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4" y="6542559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9A06EDAC-ADAD-4447-9E63-6AD993001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 уважаемы коллеги.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64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Какие предметы выбирают наши дети для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сдачи в 11 классе?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Самый популярный предмет по выбору,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традиционно, обществознание, хотя интерес в целом к гуманитарным дисциплинам (</a:t>
            </a:r>
            <a:r>
              <a:rPr lang="ru-RU" sz="1400" baseline="0" dirty="0" err="1" smtClean="0">
                <a:latin typeface="Times New Roman" pitchFamily="18" charset="0"/>
                <a:cs typeface="Times New Roman" pitchFamily="18" charset="0"/>
              </a:rPr>
              <a:t>лит-ра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, история, обществознание) в этом году ниже, чем в прошлом. Это и краевая тенденция.</a:t>
            </a:r>
          </a:p>
          <a:p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Второй предмет по популярности – физика. Вырос интерес к информатике, химии, биологии и географии. ЕГЭ по английскому языку выбирают самые целеустремленные ученики, экзамен приходится сдавать два дня. Учитывая, что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иностранный язык с 2022 года станет обязательным предметом единого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госэкзамена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который школьники должны будут сдавать для получения аттестата, необходимо выстраивать работу в ближайшие 3 года по усилению интереса к иностранным языкам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B25C-C1D5-4D7D-89D7-EE3F241762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7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0" fontAlgn="base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результатами ОГЭ не все так однозначно. Девятиклассники ДМР получили баллы ниже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среднекраевых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Неприятным сюрпризом текущего года стало большое количество неудовлетворительных результатов выпускников основной школы по каждому из предметов. 11%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девятикассников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пересдавали двойки по одному-двум предметам в резервные дни основного периода. Средние баллы по обязательным предметам по сравнению с прошлогодними результатами снизились: и по сравнению с результатами Пермского края, и с прошлогодними результатами ДМР.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rtl="0" eaLnBrk="0" fontAlgn="base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Хочется надеяться, что это результат повышения объективности процедуры проведения экзаменов в 9-х классах, но есть опасения, что в погоне школ за результатами выпускников средней школы, мы ослабили внимание и усилия в подготовке девятиклассников.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rtl="0" eaLnBrk="0" fontAlgn="base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высокобалльных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результатов составляет около 6% от общего количества результатов и суммарно сохраняется на уровне прошлого года, нет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высокобалльных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результатов по физике, что является следствием острого дефицита кадров по данному предмету. Доля выпускников, получивших максимальные 100 баллов, также сохранилась на уровне 2017 года, при том, что два выпускника заработали в прошлом году 100 баллов сразу по 2 предметам и еще двое – по трем. В этом году такой ребенок только один: Пименова София (ДСОШ 2) – 100 баллов РЯ+100 баллов ЛИТ</a:t>
            </a:r>
          </a:p>
          <a:p>
            <a:pPr defTabSz="925556">
              <a:defRPr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Тройка лидеров по Средним баллам по обязательным предметам:  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53,01 - ДСОШ 2    53 - ПСОШ 1    50,4 – ДСОШ 3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0" baseline="0" dirty="0" err="1" smtClean="0">
                <a:latin typeface="Times New Roman" pitchFamily="18" charset="0"/>
                <a:cs typeface="Times New Roman" pitchFamily="18" charset="0"/>
              </a:rPr>
              <a:t>Яринская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ООШ (только 2 участника – не в счет, поэтому предлагаю взять только город):</a:t>
            </a:r>
          </a:p>
          <a:p>
            <a:pPr rtl="0" eaLnBrk="0" fontAlgn="base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Участники с ОВЗ, которым для получения аттестата достаточно сдать ГВЭ по РЯ и МА, справились с экзаменами успешно.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B25C-C1D5-4D7D-89D7-EE3F241762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08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экране информация по итогам приемной кампании 2018 года. Уважаемые руководители и завучи, прошу провести анализ, а куда поступили ваши выпускники? Те ли компетенции мы развиваем у наших детей? На том ли уровне, который требуют сегодня современные условия?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19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0888" y="517525"/>
            <a:ext cx="3438525" cy="2579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310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Губернатор Пермского края Максим Решетников заявлял о потребности региональных предприятий в выпускниках школ и вузов с хорошими знаниями физики, химии, математики, т.к. производственный сектор, экономика Пермского края тесно связаны этими направлениями. Поэтому в крае реализуются проекты «Я люблю математику» и «Физика в школе», куда вошли и наши школы. Целью проектов являются - повышение мотивации учащихся к изучению данных предметов и повышение результатов обучения.</a:t>
            </a:r>
          </a:p>
          <a:p>
            <a:pPr defTabSz="915310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у всех факт участия подтверждается ростом результатов ОГЭ и ЕГЭ.  </a:t>
            </a:r>
          </a:p>
          <a:p>
            <a:pPr defTabSz="915310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Административным командам поручаю провести анализ средних баллов по предметам до момента вхождения в проект и после. ИМЦ -  оценить эффективность участия школ в данных проектах. </a:t>
            </a:r>
          </a:p>
          <a:p>
            <a:pPr defTabSz="915310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defTabSz="915310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defTabSz="91531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8B86-C450-4649-8C55-B1AAC1D679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8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С прошлого года  идет речь о введении в школах предмета «Шахматы». В некоторых территориях Российской Федерации уроки шахмат уже перешли из разряда дополнительных в категорию обязательных предметов, где-то заменили 3 урок физкультуры.</a:t>
            </a:r>
          </a:p>
          <a:p>
            <a:pPr algn="just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На уровне Пермского края пока задачи по включению в ООП данного предмета не </a:t>
            </a:r>
            <a:r>
              <a:rPr lang="ru-RU" altLang="ru-RU" sz="1500" dirty="0" err="1">
                <a:latin typeface="Times New Roman" pitchFamily="18" charset="0"/>
                <a:cs typeface="Times New Roman" pitchFamily="18" charset="0"/>
              </a:rPr>
              <a:t>стоИт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, но начал реализацию краевой проект «Шахматы в школе».</a:t>
            </a:r>
          </a:p>
          <a:p>
            <a:pPr algn="just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Опорным образовательным учреждением стала </a:t>
            </a:r>
            <a:r>
              <a:rPr lang="ru-RU" altLang="ru-RU" sz="1500" dirty="0" err="1">
                <a:latin typeface="Times New Roman" pitchFamily="18" charset="0"/>
                <a:cs typeface="Times New Roman" pitchFamily="18" charset="0"/>
              </a:rPr>
              <a:t>Полазненская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 школа № 3. Участниками проекта стали </a:t>
            </a:r>
            <a:r>
              <a:rPr lang="ru-RU" altLang="ru-RU" sz="1500" dirty="0" err="1">
                <a:latin typeface="Times New Roman" pitchFamily="18" charset="0"/>
                <a:cs typeface="Times New Roman" pitchFamily="18" charset="0"/>
              </a:rPr>
              <a:t>Полазненская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 школа №1 и </a:t>
            </a:r>
            <a:r>
              <a:rPr lang="ru-RU" altLang="ru-RU" sz="1500" dirty="0" err="1">
                <a:latin typeface="Times New Roman" pitchFamily="18" charset="0"/>
                <a:cs typeface="Times New Roman" pitchFamily="18" charset="0"/>
              </a:rPr>
              <a:t>Перемская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 школа.</a:t>
            </a:r>
          </a:p>
          <a:p>
            <a:pPr algn="just" defTabSz="919818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Необходимо смелее и активнее принимать участие в краевых проектах, использовать ресурсы и потенциал края.</a:t>
            </a:r>
          </a:p>
          <a:p>
            <a:pPr algn="just"/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CC099-C1FC-4F64-A111-D4017240390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Судя по предпринимаемым действиям правительства РФ и Министерства образования, цифровая трансформация школ — вопрос решенный.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Обновление компьютерной техники, хороший интернет – широкополосный -  Не менее10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мбит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! Это Задача № 1.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Иначе мы не сможем использовать современные ресурсы, а значит не сможем дать современное образование. Все школы, а значит и педагоги должны быть включены в этот процесс!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Участники краевого проекта «Электронная школа» сегодня в тренде развития дистанционного образования, они успешно сдают экзамены, умеют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самоорганизоваться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Электронные Дневники и журналы. В данной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системе постоянно работают только 8 ОО из 17, причем охват данной услугой составляет чуть более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80%,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а качественно предоставляются данные услуги только треть.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Министерством образования ПК поставлена задача: довести использование и качественное заполнение электронных дневников и журналов до 100%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этого года все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Добрянские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Полазненские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школы должны перейти на безбумажные дневники и журналы.</a:t>
            </a:r>
          </a:p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Электронные образовательные ресурсы. В этом направлении активно развивается у нас школа № 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Полазны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Команда школы пользуется не только готовыми ресурсами, предложенные краевым проектом, но и расширяет свои возможности при помощи проектов Лукойла. Их проект «Цифровая школа – ключ к успешному образованию» является одним из победителей муниципального отбора проектов и в сентябре вместе с другими будет представлен на депутатских слушаниях. </a:t>
            </a:r>
          </a:p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Конечно, одна из важнейших задач по развитию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образования — это подготовка наших педагогов. Нормой для педагогов и учащихся должна стать работа с электронными образовательными ресурсами, сетевыми платформами, виртуальными библиотекам, музеями, онлайн-курсами, 3D-лабораториями. И это уже не фантастика, а самая близкая реальность!</a:t>
            </a:r>
          </a:p>
          <a:p>
            <a:pPr defTabSz="925556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925556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21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обновлении и пополнении компьютерной техники у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нас пока нет заметного продвижения в сравнении с прошлым годом.</a:t>
            </a:r>
          </a:p>
          <a:p>
            <a:pPr defTabSz="925556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городских школах, кроме Добрянской школы № 3, техническая оснащенность можно считать недостаточной, особенно остро эта ситуация стоит по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Добрянской школе № 2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.  В сельских школах лучше, чем в городских, из-за небольшого количества обучающихся.</a:t>
            </a:r>
          </a:p>
          <a:p>
            <a:pPr defTabSz="925556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Недостаточное количество автоматизированных рабочих мест для педагогов в ПСОШ № 3, ДСОШ № 2,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Никулинской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ООШ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ECF-D817-41EB-85E4-23E529DBD18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38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Задача по увеличению скорости интернета постепенно продвигается вперед</a:t>
            </a:r>
          </a:p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Программу Пермского края «Развитие информационного общества» по подключению по волоконно-оптических линий связи за счет средств краевого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вошли наши школы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Полазненская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СОШ № 1 и 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Никулинская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Школа № 2 Добрянки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Полазненская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школа № 3 самостоятельно решили данную проблему – сменив провайдера. По остальным будем принимать меры. Район сегодня эту проблему знает и планомерно её уже решает.</a:t>
            </a:r>
          </a:p>
          <a:p>
            <a:pPr defTabSz="925556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Особая забота государства  – дети с особыми возможностями здоровья. </a:t>
            </a:r>
          </a:p>
          <a:p>
            <a:pPr defTabSz="925556">
              <a:spcBef>
                <a:spcPct val="0"/>
              </a:spcBef>
              <a:defRPr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Мы все видим, что количество детей с выявленными нарушениями растет. Растет количество детей, обследованных на ТПМПК.  Заседания проводятся не только в Добрянке, но и выездные – в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Полазне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Дивье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Висиме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. Только за прошедший учебный год  количество первоклассников и второклассников с ОВЗ увеличилось на 6 человек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Хочется сказать слова благодарности руководителю  территориальной ПМПК Кабановой Ларисе Николаевне и всем специалистам, работающим в комиссии за их интенсивную работу с очень сложным контингентом. 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673B2-BCA3-48BC-8BC4-7B9B27BCC8A2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портфель в нашей стратегии - Это воспитательная работа, это внеурочная деятельность. Она по большому счету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находится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стадии стагнации. И  не только у нас, но и в РФ, потому что это чаще просто набор мероприятий. А нам необходимо чтобы в общем, в целом складывались условия, которые сделают дополнительные занятия, внеурочную занятость привлекательными 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не только для «активных» детей, а для всех детей развитие трех ключевых векторов успеха более направленными.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Приоритетный проект «Доступное дополнительное образование» ориентирует нас на обеспечение современным, вариативным и востребованным дополнительным образованием детей с учетом интересов каждого ребенка и его родителей, а также потребностей социально-экономического и технологического развития страны.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проекта – обеспечить к 2020 году охват качественным дополнительным образованием не менее 75% детей в возрасте от 5 до 18 лет.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Сейчас рабочей группой при Земском собрании 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оэтапно решается задача формирования эффективной системы дополнительного образования детей на территории района,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прорабатываются вопросы её структурирования и развития.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 дополнительного образования «Логос» критически пересмотрел свои подходы к формированию кружков и секций. С 2018 года они сконцентрируются на развитии туристско-краеведческой деятельности, на работе с первоклассниками, для которых разработана комплексная программа по первичному ознакомлению с разными направлениями развития.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Прорабатывается Порядок учета детей, получающих услуги  по дополнительным образовательным программам на территории ДМР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3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Свое выступление сегодня хотелось бы начать с того, что в апреле 2018 года мы вместе с вами проделали огромную, очень значимую и очень нужную работу: административными командами образовательных учреждений при поддержке Центра развития образовательных систем Российской академии народного хозяйства 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гос.службы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при президенте РФ была сформулирована стратегическая цель развития системы образования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Добрянского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района до 2021 года. В июне 2018 год  после публичного обсуждения в педагогических, родительских коллективах она была утверждена районным научно-методическим советом.</a:t>
            </a:r>
          </a:p>
          <a:p>
            <a:pPr lvl="0" algn="l">
              <a:buFont typeface="Wingdings" pitchFamily="2" charset="2"/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Под привлекательностью мы понимаем создание открытой образовательной среды, которая формирует позитивное восприятие деятельности образовательных организаций. Из всего спектра ключевых качеств личности, которые по-нашему мнению определяют сегодня успешного выпускника, мы определили три основных: </a:t>
            </a:r>
          </a:p>
          <a:p>
            <a:pPr lvl="0" algn="l">
              <a:buFont typeface="Wingdings" pitchFamily="2" charset="2"/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управленческое мышление – осознание проблемы, постановка целей, поиск решений, самооценка, личностное и профессиональное самоопределение</a:t>
            </a:r>
          </a:p>
          <a:p>
            <a:pPr lvl="0" algn="l">
              <a:buFont typeface="Wingdings" pitchFamily="2" charset="2"/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инновационное мышление – генерация идей, поиск нестандартных решений</a:t>
            </a:r>
          </a:p>
          <a:p>
            <a:pPr lvl="0" algn="l">
              <a:buFont typeface="Wingdings" pitchFamily="2" charset="2"/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нравственное сознание –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общечеловечексие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моральные качества,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соц-нравств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качества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21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9 федеральных проектов национального проекта «Образование» называется "Успех каждого ребенка". Это дополнительное образование, профориентация и поддержка талантливых детей.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нашем районе не первый год  поддерживается развитие данных направлений: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июне завершена реализация программы «Выбор жизненного пути».  В том числе благодаря данной программе удалось преодолеть в профильном выборе крен на социально-гуманитарное направление. Опрос 2017-2018г показал, что порядка половины выпускников выбрали техническое направление, что соответствует спросу на рынке труда Пермского края.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программы во время каникул организовывались профильные лагеря для старшеклассников, проводился конкурс «Юный соискатель». Представители 13 организаций района проявили интерес к данным мероприятиям. Ярмарка вакансий учебных мест, участие в краевом проекте «Призвание»,  профильные пробы для группы девятиклассников по направлению «Проектно-конструкторский отдел - Компас 3D» . Сделано много!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Главным организаторам программы была школа № 2. Хочется сказать им слова благодарности за кропотливую и очень нужную работу: Научному руководителю программы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Кирикович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Татьяне Евгеньевне, и куратору Жуковой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Алексеевне.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программа в новом учебном году будет наполнена новым содержанием профильного и профессионального образования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должна преобразоваться в Проект школы № 3 «Учусь выбору», который направлен на создание условий для  осознанного выбора  учащимися  индивидуальной образовательной траектории, 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тьюторское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сопровождение.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«Талантливые дети», которая реализуется с 2017  года. С нового учебного года она переформатируется в проект «Талантливые дети».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если задачей программы было – организация муниципальных массовых мероприятий, направленных на выявление, развитие и поддержку одаренных детей.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задача проекта- увеличение количества победителей и призеров в муниципальных, краевых, Всероссийских предметных олимпиад и научно-исследовательских конкурсов.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6 классах на базах МБОУ «ДСОШ №2», МБОУ «ДСОШ №5», МАОУ «ПСОШ №1», МБОУ «ПСОШ №3» будут работать муниципальные детские объединения интеллектуальной направленности по учебным предметам – математика, биология,  английский язык, физика.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Одновременно с этим, особое внимание будет уделено повышению профессиональной компетентности педагогов-предметников, которые будут работать с этими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детьмо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по вопросам педагогики одаренности. Координатор проекта - МБУ ДО «ЦДОД «Логос»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ШТР. Особая зона инновационного развития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Добрянском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районе. Благодаря современному оборудованию ресурсного центра, в Школе технического резерва реализуются образовательные уникальные программы технической направленности для учащихся с 1 по 11 класс.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воспитанники 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Полазны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Добрянки достойно выступают на краевых и всероссийских мероприятиях.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году Школе технического резерва было выделено 3 млн рублей на реализацию программ по Робототехнике на базе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г.Добрянка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программам Программирование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Авиамоделирование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п.Полазна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919818">
              <a:defRPr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925556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DA89-4C40-4958-8810-E7863CFA19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пути совершенствования внеурочной и воспитательной деятельности пошли еще несколько наших учреждений и представили свои проекты. Несмотря на то, что они не попали в десятку лидеров конкурсного обора, каждый проект имеет право на существование и воплощение в жизнь в ваших учреждениях. Идеи достойные! Команды молодцы! Но стоит еще раз вернуться 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целеполаганию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осмыслению достигаемых результатов, к механизмам реализации проекта. Необходимо сделать так, чтобы проект действительно работал на результат. Впереди еще не один конкурсный отбор.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3 портфель для нас наверное самый сложный. Мы должны все вместе разработать систему оценивания всего того, что мы с вами будем достигать. У нас должен появиться механизм оценки привлекательности образовательной среды, механизмы оценивания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качества образования и уровня </a:t>
            </a:r>
            <a:r>
              <a:rPr lang="ru-RU" sz="1400" baseline="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ключевых качеств развития личности. Все это должно вырасти в муниципальный рейтинг образовательных организаций. А в дальнейшем данный рейтинг станет ключевым показателем деятельности руководителей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учреждений и козырем при проведении аттестации.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Первый и пока единственный шаг в данном направлении  – проект школы № 5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Учимся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удовольствием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925556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06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Приближаясь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к завершению сегодняшнего доклада, хотелось бы сделать акценты на основных понятиях, которые должны стать на ближайшее время нашими ориентирами. Надеюсь, что коллективы школ если еще не обратились к своим программам развития, к ним обязательно вернутся и соотнесут свои цели и достигаемые результаты со стратегической целью развития системы образования района.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0442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Обращаюсь к вам, уважаемые руководители образовательных учреждений. От вашего неравнодушия и профессионализма зависит очень многое. А самое главное – успех возглавляемого вами учреждения. Для этого необходимо правильное стратегическое планирование, осознание реальных целей и задач работы организации и четкое понимание путей их реализации</a:t>
            </a:r>
          </a:p>
          <a:p>
            <a:pPr algn="just" defTabSz="940442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defTabSz="940442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Спасибо вам, уважаемые педагоги, за ежедневный труд, за большую работу по формированию будущего нашего района. Желаю, чтобы в новом учебном году у вас были успешные ученики¸ которые прославят наш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Добрянский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и придадут импульс его развитию! </a:t>
            </a:r>
          </a:p>
          <a:p>
            <a:pPr algn="just" defTabSz="940442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 уверен, что задачи, обозначенные в докладе, будут успешно реализованы. С праздником! С началом нового учебного года!</a:t>
            </a:r>
          </a:p>
          <a:p>
            <a:pPr algn="just" defTabSz="940442"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8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Какими дорогами идти? где надо проводить «реформу»? Чтобы выпускник стал несколько другой года через 3?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Стратегия будет реализовываться через «портфели», которые конкретизируют и направляют действия ОО, а впоследствии позволят увидеть измеримый конечный результат.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5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портфель Касается учебного процесса. </a:t>
            </a:r>
          </a:p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установлено федеральными стандартами, здесь нового ничего не придумаешь! А вот подходы к процессу освоения этого содержания будем менять!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Этого требует время!  Ситуация меняется стремительно!  Образование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глобализуется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! Уже очень скоро ребенок сможет получать образование не только в одной школе.  Исчезают стены, рамки обучения, формы его получения. К этому необходимо готовиться!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Форма обучения в виде традиционного урока перестает быть главным ресурсом школьного образования. На первый план выходит задача научить учиться, направить обучение в соответствии с потребностями и возможностями ученика, а не просто передавать знания и умения.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сегодня не будем углубляться в диаграммы и рейтинги, это можно найти в сборнике «Образование в цифрах». А остановимся на общих процессах и выводах, влияющих на образовательный результат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EDAC-ADAD-4447-9E63-6AD9930014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3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демографическим прогнозам количество обучающихся незначительно растет из года в год,</a:t>
            </a:r>
          </a:p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 дошкольников постепенно снижается, а вот школьников увеличивается. Прирост к 2020 году по отношению к 2018-му составит порядка 200 человек.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Глава района уже поставил задачу перед УО подготовить предложения по решению проблемы по тер-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д.Залесной и ст.Пальники, где нет ни д/с, ни школы, а востребованность в образовательном учреждении велика.</a:t>
            </a:r>
          </a:p>
          <a:p>
            <a:endParaRPr 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014" indent="-289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6945" indent="-2313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9722" indent="-2313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2500" indent="-2313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5278" indent="-231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8056" indent="-231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0834" indent="-231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3612" indent="-2313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B03EDD-63DA-499E-A577-EA208636775E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542" indent="-173542">
              <a:spcBef>
                <a:spcPct val="0"/>
              </a:spcBef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«Доступности дошкольного образования» для тетей от 3-х до 7 лет </a:t>
            </a:r>
            <a:r>
              <a:rPr lang="ru-RU" alt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Добрянским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муниципальным районом выполнены!  Сегодня перед нами стоит задача по увеличению охвата детей в возрасте от 1,5 лет и создание условий для устройства детей от 2-х месяцев.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В связи с этим  новый виток развития должны получить формы замещающих механизмов.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542" indent="-173542">
              <a:spcBef>
                <a:spcPct val="0"/>
              </a:spcBef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задачи касаются вопросов  Развития государственно-частного партнерства в сфере дошкольного образования, Развития электронных услуг в сфере дошкольного образования (дошкольный портал, электронная очередь).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 И конечно -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Модернизация содержания дошкольного образования,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повышение качества предоставляемых услуг.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</a:b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542" indent="-173542" algn="just">
              <a:spcBef>
                <a:spcPct val="0"/>
              </a:spcBef>
              <a:buFont typeface="Arial" pitchFamily="34" charset="0"/>
              <a:buChar char="•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84E-21B0-41A4-B5F8-F2BB12971B8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2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542" indent="-173542" algn="just">
              <a:spcBef>
                <a:spcPct val="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района активно включены в различные краевые проекты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рамках реализации проекта «Детский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19, как базовая площадка, получил современное оборудование для обучения детей робототехнике. Развитие в техническом направлении сегодня получают дети детского сада № 15, 16,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Полазненского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№ 2</a:t>
            </a:r>
          </a:p>
          <a:p>
            <a:pPr defTabSz="925556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20 результативно поработал в проекте «3Д музей». База пополнилась современными комплектами технических средств,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создания видеофильмов в формате 3D. С июня 2018 года д/с является Центром инновационного опыта  Пермского государственном гуманитарно-педагогическом университете. </a:t>
            </a:r>
          </a:p>
          <a:p>
            <a:pPr defTabSz="925556">
              <a:defRPr/>
            </a:pP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ориентир данных проектов – участие в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азработке регионального модуля основной образовательной программы.</a:t>
            </a:r>
          </a:p>
          <a:p>
            <a:pPr marL="173542" indent="-173542" algn="just" defTabSz="925556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Административные команды не останавливаются на достигнутом и разработали 6 проектов, направленных в первую очередь на развитие дошкольников и конечно на достижение стратегической цели. </a:t>
            </a:r>
          </a:p>
          <a:p>
            <a:pPr marL="173542" indent="-173542" algn="just" defTabSz="925556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Два проекта, победителя муниципального конкурсного отбора, сегодня вам будут представлены.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84E-21B0-41A4-B5F8-F2BB12971B8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2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Что от нас жду родители в школе? Результаты оценочных процедур: ВПР, ГИА-9, ЕГЭ-11. </a:t>
            </a:r>
          </a:p>
          <a:p>
            <a:pPr fontAlgn="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 сегодня все больше говорится на всех уровнях, что это не главный показатель успешности. Но все-таки проговорим общие результаты.</a:t>
            </a:r>
          </a:p>
          <a:p>
            <a:pPr fontAlgn="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экране – важные акценты!  Задача – проанализировать подробно результаты В КАЖДОЙ школе! Рассмотреть возможность организации внеурочной деятельности, в том числе по достижению положительных образовательных результатов по всем  предметам. По результатам первого конкурсного отбора было представлено всего два проекта, направленных на повышение результатов учебной деятельности. И оба, прошу обратить на это внимание, из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полазненских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школ. В ближайшее время будет объявлен второй конкурс именно по наполнению первого портфеля. Можно уже начинать готовить идейные замыслы.</a:t>
            </a:r>
          </a:p>
          <a:p>
            <a:pPr fontAlgn="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целом по результатам ВПР качество знаний хуже по сравнению с результатами России и Пермского края. Такие низкие результаты не очень радуют, но вместе с тем, не дают повода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Рособрнадзору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заподозрить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Добрянские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школы в необъективности проведения ВПР. Результаты наших выпускников говорят о том, что ВПР проводятся у нас максимально честно: у нас нет критически высоких  и критически низких результатов, разрыв между результатами ВПР по разным предметам минимальный.</a:t>
            </a:r>
          </a:p>
          <a:p>
            <a:pPr defTabSz="925556" fontAlgn="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 это сигнал ответственным специалистам управления образования, методическому центру о необходимости поиска решений, разработки проектов, направленных на поддержку школ с низкими результатами. </a:t>
            </a:r>
          </a:p>
          <a:p>
            <a:pPr defTabSz="925556" fontAlgn="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Важно уже понять, что не стоит просто «натаскивать на ВПР», а необходимо сосредоточиться на качественном освоении ФГОС.</a:t>
            </a:r>
          </a:p>
          <a:p>
            <a:pPr fontAlgn="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B25C-C1D5-4D7D-89D7-EE3F2417626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08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ЕГЭ в основной период сдавали 208 участников. Результаты в целом сохранились на уровне прошлого года. В сравнении с прошлым годом выросли средние баллы во всем предметам, кроме МАТ, ФИЗ, БИОЛ, ОБЩ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высокобалльников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сохранилась на уровне прошлого года. Увеличилась доля «отличных»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высокобалльных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результатов. Нет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высокобальников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только по ФИЗ и профильной МАТ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 100 баллов смогли в 2018 году сдать ЕГЭ 2 выпускника: по русскому языку и химии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Тройка лидеров  по средним результатам обязательных предметов: 65,25 – ДСОШ 5   64,35 – ПСОШ 1   62,15 – ДСОШ 3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Выросло количество медалистов. Но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РФ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опубликовало проект нового порядка выдачи медалей «За особые успехи в учении», согласно которому  для получения аттестата с отличием выпускникам необходимо получить итоговые отметки «отлично» по всем учебным предметам, изучавшимся  в 10-11 классе,  а также набрать по результатам сдачи ЕГЭ по двум обязательным учебным предметам не менее 70 баллов. Наши выпускники в полной мере отвечают этим требованиям: минимальная сумма результатов наших медалистов составляет 120. Среди 19 медалистов – 15 набрали 225 и более баллов по сумме трех ЕГЭ. </a:t>
            </a:r>
          </a:p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279 баллов – Головкова Мария  (ПСОШ 1) – РУС, ИСТ, АНГ</a:t>
            </a:r>
          </a:p>
          <a:p>
            <a:pPr defTabSz="925556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Тревожит ситуация, что число участников, которые не смогли набрать установленные минимальные баллы, увеличилось. А это значит, что эти дети не усвоили в полной мере учебный материал. Данные для анализа в школах есть. Учителям и завучам необходимо выстроить индивидуальные образовательные маршруты для каждой группы детей в своей школе!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Министерство образования Пермского края ежегодно выстраивает рейтинг школ по результатам единого экзамена. Среди десятки школ с самыми низкими результатами -   Камская школа. В этой « десятке» все школы с минимальным кол-вом детей  в старших классах. Не дают школы с небольшим кол-вом выпускников хорошие результаты и не могут дать! Не организовано профильное обучение, не реализуется в полной степени  проектная и исследовательской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дея-ть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уч-ся, не всегда достаточно учителей с высшим профильным   образованием. Дать современное образование не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конкуретной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среде, не имея соответствующего оборудования, лабораторий, соответствующей подготовки педагогов -  невозможно! Да, трудно свыкнуться с этой мыслью!  Но дети должны учиться в достойных школах!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B25C-C1D5-4D7D-89D7-EE3F241762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0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0D21-F741-43D2-9645-6E29356D2127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950B-AE58-4C53-BB53-065C8141D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052736"/>
            <a:ext cx="8712968" cy="326779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Добрянского муниципального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района: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 стратегических ориентиров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 конкретным результатам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697" y="5301208"/>
            <a:ext cx="835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Елена Валерьевна Кривенко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начальник управления образования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Добрянского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5400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учащимися предметов для сдачи ЕГЭ,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842265"/>
              </p:ext>
            </p:extLst>
          </p:nvPr>
        </p:nvGraphicFramePr>
        <p:xfrm>
          <a:off x="-324544" y="1052736"/>
          <a:ext cx="9001000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0279F-62A3-47A9-BB75-59249051AF0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707" y="260648"/>
            <a:ext cx="8492791" cy="6680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ОГЭ-2018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08634" y="5072074"/>
            <a:ext cx="2806043" cy="857256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spcBef>
                <a:spcPct val="0"/>
              </a:spcBef>
            </a:pPr>
            <a:r>
              <a:rPr lang="ru-RU" sz="1600" kern="12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4% до 11% выросло </a:t>
            </a:r>
          </a:p>
          <a:p>
            <a:pPr lvl="0" algn="ctr" defTabSz="444500" rtl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 число «2»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214678" y="5056990"/>
            <a:ext cx="2571768" cy="857256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«2» по всем предметам,</a:t>
            </a:r>
          </a:p>
          <a:p>
            <a:pPr lvl="0" algn="ctr" defTabSz="4445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кроме литературы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5786445" y="5041906"/>
            <a:ext cx="3037135" cy="887424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spcBef>
                <a:spcPct val="0"/>
              </a:spcBef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выпускника не</a:t>
            </a: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 получили аттестат (ПСОШ 1 и ДСОШ 5</a:t>
            </a:r>
            <a:r>
              <a:rPr lang="ru-RU" sz="1600" kern="1200" dirty="0" smtClean="0"/>
              <a:t>)</a:t>
            </a:r>
            <a:endParaRPr lang="ru-RU" sz="1600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428597" y="3214686"/>
            <a:ext cx="2271196" cy="1143008"/>
          </a:xfrm>
          <a:custGeom>
            <a:avLst/>
            <a:gdLst>
              <a:gd name="connsiteX0" fmla="*/ 0 w 2109673"/>
              <a:gd name="connsiteY0" fmla="*/ 0 h 335858"/>
              <a:gd name="connsiteX1" fmla="*/ 2109673 w 2109673"/>
              <a:gd name="connsiteY1" fmla="*/ 0 h 335858"/>
              <a:gd name="connsiteX2" fmla="*/ 2109673 w 2109673"/>
              <a:gd name="connsiteY2" fmla="*/ 335858 h 335858"/>
              <a:gd name="connsiteX3" fmla="*/ 0 w 2109673"/>
              <a:gd name="connsiteY3" fmla="*/ 335858 h 335858"/>
              <a:gd name="connsiteX4" fmla="*/ 0 w 2109673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673" h="335858">
                <a:moveTo>
                  <a:pt x="0" y="0"/>
                </a:moveTo>
                <a:lnTo>
                  <a:pt x="2109673" y="0"/>
                </a:lnTo>
                <a:lnTo>
                  <a:pt x="2109673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spcBef>
                <a:spcPct val="0"/>
              </a:spcBef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2000" kern="1200" dirty="0" err="1" smtClean="0">
                <a:latin typeface="Times New Roman" pitchFamily="18" charset="0"/>
                <a:cs typeface="Times New Roman" pitchFamily="18" charset="0"/>
              </a:rPr>
              <a:t>высокобалльных</a:t>
            </a: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   работ  - 6%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2699793" y="3214686"/>
            <a:ext cx="3729595" cy="1143008"/>
          </a:xfrm>
          <a:custGeom>
            <a:avLst/>
            <a:gdLst>
              <a:gd name="connsiteX0" fmla="*/ 0 w 2109673"/>
              <a:gd name="connsiteY0" fmla="*/ 0 h 335858"/>
              <a:gd name="connsiteX1" fmla="*/ 2109673 w 2109673"/>
              <a:gd name="connsiteY1" fmla="*/ 0 h 335858"/>
              <a:gd name="connsiteX2" fmla="*/ 2109673 w 2109673"/>
              <a:gd name="connsiteY2" fmla="*/ 335858 h 335858"/>
              <a:gd name="connsiteX3" fmla="*/ 0 w 2109673"/>
              <a:gd name="connsiteY3" fmla="*/ 335858 h 335858"/>
              <a:gd name="connsiteX4" fmla="*/ 0 w 2109673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673" h="335858">
                <a:moveTo>
                  <a:pt x="0" y="0"/>
                </a:moveTo>
                <a:lnTo>
                  <a:pt x="2109673" y="0"/>
                </a:lnTo>
                <a:lnTo>
                  <a:pt x="2109673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algn="ctr" defTabSz="444500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Увеличилась доля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высокобалльных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результатов</a:t>
            </a:r>
          </a:p>
          <a:p>
            <a:pPr algn="ctr" defTabSz="4445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6 предметам из 11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6429388" y="3208218"/>
            <a:ext cx="2433782" cy="1149476"/>
          </a:xfrm>
          <a:custGeom>
            <a:avLst/>
            <a:gdLst>
              <a:gd name="connsiteX0" fmla="*/ 0 w 2109673"/>
              <a:gd name="connsiteY0" fmla="*/ 0 h 335858"/>
              <a:gd name="connsiteX1" fmla="*/ 2109673 w 2109673"/>
              <a:gd name="connsiteY1" fmla="*/ 0 h 335858"/>
              <a:gd name="connsiteX2" fmla="*/ 2109673 w 2109673"/>
              <a:gd name="connsiteY2" fmla="*/ 335858 h 335858"/>
              <a:gd name="connsiteX3" fmla="*/ 0 w 2109673"/>
              <a:gd name="connsiteY3" fmla="*/ 335858 h 335858"/>
              <a:gd name="connsiteX4" fmla="*/ 0 w 2109673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673" h="335858">
                <a:moveTo>
                  <a:pt x="0" y="0"/>
                </a:moveTo>
                <a:lnTo>
                  <a:pt x="2109673" y="0"/>
                </a:lnTo>
                <a:lnTo>
                  <a:pt x="2109673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spcBef>
                <a:spcPct val="0"/>
              </a:spcBef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000" kern="1200" dirty="0" err="1" smtClean="0">
                <a:latin typeface="Times New Roman" pitchFamily="18" charset="0"/>
                <a:cs typeface="Times New Roman" pitchFamily="18" charset="0"/>
              </a:rPr>
              <a:t>высокобалльников</a:t>
            </a: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 только по физике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375784" y="1568676"/>
            <a:ext cx="3124646" cy="1068236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Снизились  средние баллы по всем предметам, </a:t>
            </a:r>
          </a:p>
          <a:p>
            <a:pPr lvl="0" algn="ctr" defTabSz="444500" rtl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литературы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500430" y="1571612"/>
            <a:ext cx="2286015" cy="1065300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Выше краевых средние баллы по литературе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5784" y="1227044"/>
            <a:ext cx="8434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Средние баллы по предметам: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596" y="2857496"/>
            <a:ext cx="8434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Высокобалльные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работы (более 81 балла)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2875" y="4704713"/>
            <a:ext cx="8434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Выпускники,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набравшие минимальные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баллы: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0279F-62A3-47A9-BB75-59249051AF0A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571612"/>
            <a:ext cx="2000264" cy="29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/>
          </a:p>
        </p:txBody>
      </p:sp>
      <p:sp>
        <p:nvSpPr>
          <p:cNvPr id="18" name="Полилиния 17"/>
          <p:cNvSpPr/>
          <p:nvPr/>
        </p:nvSpPr>
        <p:spPr>
          <a:xfrm>
            <a:off x="5786446" y="1571612"/>
            <a:ext cx="3000396" cy="1065300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 выпускников получили  21 максимальный результат - 100 баллов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620149"/>
              </p:ext>
            </p:extLst>
          </p:nvPr>
        </p:nvGraphicFramePr>
        <p:xfrm>
          <a:off x="117541" y="505447"/>
          <a:ext cx="8928992" cy="299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5380"/>
            <a:ext cx="9036496" cy="533299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Предварительные результаты приемной кампании в СПО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8915259"/>
              </p:ext>
            </p:extLst>
          </p:nvPr>
        </p:nvGraphicFramePr>
        <p:xfrm>
          <a:off x="24621" y="3645024"/>
          <a:ext cx="9013655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62F5-8227-4459-9682-C8753DD8D1F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841" y="3176444"/>
            <a:ext cx="1480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Средний балл аттестата абитуриента СПО в 2018 г. – 3,65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88" y="3"/>
            <a:ext cx="7416824" cy="6509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«Я люблю математику»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40873" y="687215"/>
            <a:ext cx="2045944" cy="1373633"/>
          </a:xfrm>
          <a:custGeom>
            <a:avLst/>
            <a:gdLst>
              <a:gd name="connsiteX0" fmla="*/ 0 w 2833908"/>
              <a:gd name="connsiteY0" fmla="*/ 0 h 768091"/>
              <a:gd name="connsiteX1" fmla="*/ 2449863 w 2833908"/>
              <a:gd name="connsiteY1" fmla="*/ 0 h 768091"/>
              <a:gd name="connsiteX2" fmla="*/ 2833908 w 2833908"/>
              <a:gd name="connsiteY2" fmla="*/ 384046 h 768091"/>
              <a:gd name="connsiteX3" fmla="*/ 2449863 w 2833908"/>
              <a:gd name="connsiteY3" fmla="*/ 768091 h 768091"/>
              <a:gd name="connsiteX4" fmla="*/ 0 w 2833908"/>
              <a:gd name="connsiteY4" fmla="*/ 768091 h 768091"/>
              <a:gd name="connsiteX5" fmla="*/ 0 w 2833908"/>
              <a:gd name="connsiteY5" fmla="*/ 0 h 7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908" h="768091">
                <a:moveTo>
                  <a:pt x="0" y="0"/>
                </a:moveTo>
                <a:lnTo>
                  <a:pt x="2449863" y="0"/>
                </a:lnTo>
                <a:lnTo>
                  <a:pt x="2833908" y="384046"/>
                </a:lnTo>
                <a:lnTo>
                  <a:pt x="2449863" y="768091"/>
                </a:lnTo>
                <a:lnTo>
                  <a:pt x="0" y="768091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96" tIns="31997" rIns="207985" bIns="31997" numCol="1" spcCol="1270" anchor="ctr" anchorCtr="0">
            <a:noAutofit/>
          </a:bodyPr>
          <a:lstStyle/>
          <a:p>
            <a:pPr algn="ctr" defTabSz="5332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ДСОШ №2</a:t>
            </a:r>
          </a:p>
          <a:p>
            <a:pPr algn="ctr" defTabSz="5332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ПСОШ №1</a:t>
            </a:r>
            <a:r>
              <a:rPr lang="ru-RU" b="1" kern="1200" dirty="0" smtClean="0">
                <a:solidFill>
                  <a:schemeClr val="tx1"/>
                </a:solidFill>
              </a:rPr>
              <a:t> </a:t>
            </a:r>
          </a:p>
          <a:p>
            <a:pPr algn="ctr" defTabSz="5332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ПСОШ №3</a:t>
            </a:r>
          </a:p>
          <a:p>
            <a:pPr algn="ctr" defTabSz="5332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ДООШ №1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410077" y="919450"/>
            <a:ext cx="2125431" cy="910862"/>
          </a:xfrm>
          <a:custGeom>
            <a:avLst/>
            <a:gdLst>
              <a:gd name="connsiteX0" fmla="*/ 0 w 2833908"/>
              <a:gd name="connsiteY0" fmla="*/ 0 h 768091"/>
              <a:gd name="connsiteX1" fmla="*/ 2449863 w 2833908"/>
              <a:gd name="connsiteY1" fmla="*/ 0 h 768091"/>
              <a:gd name="connsiteX2" fmla="*/ 2833908 w 2833908"/>
              <a:gd name="connsiteY2" fmla="*/ 384046 h 768091"/>
              <a:gd name="connsiteX3" fmla="*/ 2449863 w 2833908"/>
              <a:gd name="connsiteY3" fmla="*/ 768091 h 768091"/>
              <a:gd name="connsiteX4" fmla="*/ 0 w 2833908"/>
              <a:gd name="connsiteY4" fmla="*/ 768091 h 768091"/>
              <a:gd name="connsiteX5" fmla="*/ 384046 w 2833908"/>
              <a:gd name="connsiteY5" fmla="*/ 384046 h 768091"/>
              <a:gd name="connsiteX6" fmla="*/ 0 w 2833908"/>
              <a:gd name="connsiteY6" fmla="*/ 0 h 7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908" h="768091">
                <a:moveTo>
                  <a:pt x="0" y="0"/>
                </a:moveTo>
                <a:lnTo>
                  <a:pt x="2449863" y="0"/>
                </a:lnTo>
                <a:lnTo>
                  <a:pt x="2833908" y="384046"/>
                </a:lnTo>
                <a:lnTo>
                  <a:pt x="2449863" y="768091"/>
                </a:lnTo>
                <a:lnTo>
                  <a:pt x="0" y="768091"/>
                </a:lnTo>
                <a:lnTo>
                  <a:pt x="384046" y="384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970" tIns="31997" rIns="399971" bIns="31997" numCol="1" spcCol="1270" anchor="ctr" anchorCtr="0">
            <a:noAutofit/>
          </a:bodyPr>
          <a:lstStyle/>
          <a:p>
            <a:pPr algn="ctr" defTabSz="5332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Учителя </a:t>
            </a:r>
            <a:r>
              <a:rPr lang="ru-RU" sz="1600" b="1" dirty="0">
                <a:solidFill>
                  <a:schemeClr val="tx1"/>
                </a:solidFill>
              </a:rPr>
              <a:t>математики - </a:t>
            </a:r>
            <a:r>
              <a:rPr lang="ru-RU" sz="28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4270080" y="933962"/>
            <a:ext cx="2537125" cy="910862"/>
          </a:xfrm>
          <a:custGeom>
            <a:avLst/>
            <a:gdLst>
              <a:gd name="connsiteX0" fmla="*/ 0 w 2833908"/>
              <a:gd name="connsiteY0" fmla="*/ 0 h 768091"/>
              <a:gd name="connsiteX1" fmla="*/ 2449863 w 2833908"/>
              <a:gd name="connsiteY1" fmla="*/ 0 h 768091"/>
              <a:gd name="connsiteX2" fmla="*/ 2833908 w 2833908"/>
              <a:gd name="connsiteY2" fmla="*/ 384046 h 768091"/>
              <a:gd name="connsiteX3" fmla="*/ 2449863 w 2833908"/>
              <a:gd name="connsiteY3" fmla="*/ 768091 h 768091"/>
              <a:gd name="connsiteX4" fmla="*/ 0 w 2833908"/>
              <a:gd name="connsiteY4" fmla="*/ 768091 h 768091"/>
              <a:gd name="connsiteX5" fmla="*/ 384046 w 2833908"/>
              <a:gd name="connsiteY5" fmla="*/ 384046 h 768091"/>
              <a:gd name="connsiteX6" fmla="*/ 0 w 2833908"/>
              <a:gd name="connsiteY6" fmla="*/ 0 h 7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908" h="768091">
                <a:moveTo>
                  <a:pt x="0" y="0"/>
                </a:moveTo>
                <a:lnTo>
                  <a:pt x="2449863" y="0"/>
                </a:lnTo>
                <a:lnTo>
                  <a:pt x="2833908" y="384046"/>
                </a:lnTo>
                <a:lnTo>
                  <a:pt x="2449863" y="768091"/>
                </a:lnTo>
                <a:lnTo>
                  <a:pt x="0" y="768091"/>
                </a:lnTo>
                <a:lnTo>
                  <a:pt x="384046" y="384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0" tIns="29331" rIns="398639" bIns="29331" numCol="1" spcCol="1270" anchor="ctr" anchorCtr="0">
            <a:noAutofit/>
          </a:bodyPr>
          <a:lstStyle/>
          <a:p>
            <a:pPr algn="ctr" defTabSz="4888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</a:rPr>
              <a:t>Курсы повышения квалификации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6609442" y="798099"/>
            <a:ext cx="1938525" cy="1190175"/>
          </a:xfrm>
          <a:custGeom>
            <a:avLst/>
            <a:gdLst>
              <a:gd name="connsiteX0" fmla="*/ 0 w 2833908"/>
              <a:gd name="connsiteY0" fmla="*/ 0 h 768091"/>
              <a:gd name="connsiteX1" fmla="*/ 2449863 w 2833908"/>
              <a:gd name="connsiteY1" fmla="*/ 0 h 768091"/>
              <a:gd name="connsiteX2" fmla="*/ 2833908 w 2833908"/>
              <a:gd name="connsiteY2" fmla="*/ 384046 h 768091"/>
              <a:gd name="connsiteX3" fmla="*/ 2449863 w 2833908"/>
              <a:gd name="connsiteY3" fmla="*/ 768091 h 768091"/>
              <a:gd name="connsiteX4" fmla="*/ 0 w 2833908"/>
              <a:gd name="connsiteY4" fmla="*/ 768091 h 768091"/>
              <a:gd name="connsiteX5" fmla="*/ 384046 w 2833908"/>
              <a:gd name="connsiteY5" fmla="*/ 384046 h 768091"/>
              <a:gd name="connsiteX6" fmla="*/ 0 w 2833908"/>
              <a:gd name="connsiteY6" fmla="*/ 0 h 7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908" h="768091">
                <a:moveTo>
                  <a:pt x="0" y="0"/>
                </a:moveTo>
                <a:lnTo>
                  <a:pt x="2449863" y="0"/>
                </a:lnTo>
                <a:lnTo>
                  <a:pt x="2833908" y="384046"/>
                </a:lnTo>
                <a:lnTo>
                  <a:pt x="2449863" y="768091"/>
                </a:lnTo>
                <a:lnTo>
                  <a:pt x="0" y="768091"/>
                </a:lnTo>
                <a:lnTo>
                  <a:pt x="384046" y="384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970" tIns="31997" rIns="399971" bIns="31997" numCol="1" spcCol="1270" anchor="ctr" anchorCtr="0">
            <a:noAutofit/>
          </a:bodyPr>
          <a:lstStyle/>
          <a:p>
            <a:pPr algn="ctr" defTabSz="5332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solidFill>
                  <a:schemeClr val="tx1"/>
                </a:solidFill>
              </a:rPr>
              <a:t>483 </a:t>
            </a:r>
            <a:r>
              <a:rPr lang="ru-RU" sz="1900" b="1" dirty="0">
                <a:solidFill>
                  <a:schemeClr val="tx1"/>
                </a:solidFill>
              </a:rPr>
              <a:t>учащихся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38063" y="3501008"/>
            <a:ext cx="8229600" cy="786068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100" b="1" dirty="0"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 «Физика в школе»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6526436" y="4348519"/>
            <a:ext cx="2095053" cy="1021778"/>
          </a:xfrm>
          <a:custGeom>
            <a:avLst/>
            <a:gdLst>
              <a:gd name="connsiteX0" fmla="*/ 0 w 2936590"/>
              <a:gd name="connsiteY0" fmla="*/ 0 h 724339"/>
              <a:gd name="connsiteX1" fmla="*/ 2574421 w 2936590"/>
              <a:gd name="connsiteY1" fmla="*/ 0 h 724339"/>
              <a:gd name="connsiteX2" fmla="*/ 2936590 w 2936590"/>
              <a:gd name="connsiteY2" fmla="*/ 362170 h 724339"/>
              <a:gd name="connsiteX3" fmla="*/ 2574421 w 2936590"/>
              <a:gd name="connsiteY3" fmla="*/ 724339 h 724339"/>
              <a:gd name="connsiteX4" fmla="*/ 0 w 2936590"/>
              <a:gd name="connsiteY4" fmla="*/ 724339 h 724339"/>
              <a:gd name="connsiteX5" fmla="*/ 362170 w 2936590"/>
              <a:gd name="connsiteY5" fmla="*/ 362170 h 724339"/>
              <a:gd name="connsiteX6" fmla="*/ 0 w 2936590"/>
              <a:gd name="connsiteY6" fmla="*/ 0 h 7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6590" h="724339">
                <a:moveTo>
                  <a:pt x="0" y="0"/>
                </a:moveTo>
                <a:lnTo>
                  <a:pt x="2574421" y="0"/>
                </a:lnTo>
                <a:lnTo>
                  <a:pt x="2936590" y="362170"/>
                </a:lnTo>
                <a:lnTo>
                  <a:pt x="2574421" y="724339"/>
                </a:lnTo>
                <a:lnTo>
                  <a:pt x="0" y="724339"/>
                </a:lnTo>
                <a:lnTo>
                  <a:pt x="362170" y="362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8098" tIns="37331" rIns="380766" bIns="37331" numCol="1" spcCol="1270" anchor="ctr" anchorCtr="0">
            <a:noAutofit/>
          </a:bodyPr>
          <a:lstStyle/>
          <a:p>
            <a:pPr algn="ctr" defTabSz="6221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solidFill>
                  <a:schemeClr val="tx1"/>
                </a:solidFill>
              </a:rPr>
              <a:t>99 </a:t>
            </a:r>
            <a:r>
              <a:rPr lang="ru-RU" sz="1900" b="1" dirty="0">
                <a:solidFill>
                  <a:schemeClr val="tx1"/>
                </a:solidFill>
              </a:rPr>
              <a:t>учащихся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4369585" y="4493659"/>
            <a:ext cx="2202443" cy="724343"/>
          </a:xfrm>
          <a:custGeom>
            <a:avLst/>
            <a:gdLst>
              <a:gd name="connsiteX0" fmla="*/ 0 w 2936590"/>
              <a:gd name="connsiteY0" fmla="*/ 0 h 724339"/>
              <a:gd name="connsiteX1" fmla="*/ 2574421 w 2936590"/>
              <a:gd name="connsiteY1" fmla="*/ 0 h 724339"/>
              <a:gd name="connsiteX2" fmla="*/ 2936590 w 2936590"/>
              <a:gd name="connsiteY2" fmla="*/ 362170 h 724339"/>
              <a:gd name="connsiteX3" fmla="*/ 2574421 w 2936590"/>
              <a:gd name="connsiteY3" fmla="*/ 724339 h 724339"/>
              <a:gd name="connsiteX4" fmla="*/ 0 w 2936590"/>
              <a:gd name="connsiteY4" fmla="*/ 724339 h 724339"/>
              <a:gd name="connsiteX5" fmla="*/ 362170 w 2936590"/>
              <a:gd name="connsiteY5" fmla="*/ 362170 h 724339"/>
              <a:gd name="connsiteX6" fmla="*/ 0 w 2936590"/>
              <a:gd name="connsiteY6" fmla="*/ 0 h 7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6590" h="724339">
                <a:moveTo>
                  <a:pt x="0" y="0"/>
                </a:moveTo>
                <a:lnTo>
                  <a:pt x="2574421" y="0"/>
                </a:lnTo>
                <a:lnTo>
                  <a:pt x="2936590" y="362170"/>
                </a:lnTo>
                <a:lnTo>
                  <a:pt x="2574421" y="724339"/>
                </a:lnTo>
                <a:lnTo>
                  <a:pt x="0" y="724339"/>
                </a:lnTo>
                <a:lnTo>
                  <a:pt x="362170" y="362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0097" tIns="31997" rIns="378100" bIns="31997" numCol="1" spcCol="1270" anchor="ctr" anchorCtr="0">
            <a:noAutofit/>
          </a:bodyPr>
          <a:lstStyle/>
          <a:p>
            <a:pPr algn="ctr" defTabSz="5332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</a:rPr>
              <a:t>Курсы повышения квалификации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348343" y="4261433"/>
            <a:ext cx="2202443" cy="1108860"/>
          </a:xfrm>
          <a:custGeom>
            <a:avLst/>
            <a:gdLst>
              <a:gd name="connsiteX0" fmla="*/ 0 w 2936590"/>
              <a:gd name="connsiteY0" fmla="*/ 0 h 724339"/>
              <a:gd name="connsiteX1" fmla="*/ 2574421 w 2936590"/>
              <a:gd name="connsiteY1" fmla="*/ 0 h 724339"/>
              <a:gd name="connsiteX2" fmla="*/ 2936590 w 2936590"/>
              <a:gd name="connsiteY2" fmla="*/ 362170 h 724339"/>
              <a:gd name="connsiteX3" fmla="*/ 2574421 w 2936590"/>
              <a:gd name="connsiteY3" fmla="*/ 724339 h 724339"/>
              <a:gd name="connsiteX4" fmla="*/ 0 w 2936590"/>
              <a:gd name="connsiteY4" fmla="*/ 724339 h 724339"/>
              <a:gd name="connsiteX5" fmla="*/ 0 w 2936590"/>
              <a:gd name="connsiteY5" fmla="*/ 0 h 7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590" h="724339">
                <a:moveTo>
                  <a:pt x="0" y="0"/>
                </a:moveTo>
                <a:lnTo>
                  <a:pt x="2574421" y="0"/>
                </a:lnTo>
                <a:lnTo>
                  <a:pt x="2936590" y="362170"/>
                </a:lnTo>
                <a:lnTo>
                  <a:pt x="2574421" y="724339"/>
                </a:lnTo>
                <a:lnTo>
                  <a:pt x="0" y="724339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61" tIns="37331" rIns="199717" bIns="37331" numCol="1" spcCol="1270" anchor="ctr" anchorCtr="0">
            <a:noAutofit/>
          </a:bodyPr>
          <a:lstStyle/>
          <a:p>
            <a:pPr algn="ctr" defTabSz="6221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dirty="0">
                <a:solidFill>
                  <a:schemeClr val="tx1"/>
                </a:solidFill>
              </a:rPr>
              <a:t>ПСОШ №1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2444130" y="4479146"/>
            <a:ext cx="2202443" cy="724343"/>
          </a:xfrm>
          <a:custGeom>
            <a:avLst/>
            <a:gdLst>
              <a:gd name="connsiteX0" fmla="*/ 0 w 2936590"/>
              <a:gd name="connsiteY0" fmla="*/ 0 h 724339"/>
              <a:gd name="connsiteX1" fmla="*/ 2574421 w 2936590"/>
              <a:gd name="connsiteY1" fmla="*/ 0 h 724339"/>
              <a:gd name="connsiteX2" fmla="*/ 2936590 w 2936590"/>
              <a:gd name="connsiteY2" fmla="*/ 362170 h 724339"/>
              <a:gd name="connsiteX3" fmla="*/ 2574421 w 2936590"/>
              <a:gd name="connsiteY3" fmla="*/ 724339 h 724339"/>
              <a:gd name="connsiteX4" fmla="*/ 0 w 2936590"/>
              <a:gd name="connsiteY4" fmla="*/ 724339 h 724339"/>
              <a:gd name="connsiteX5" fmla="*/ 362170 w 2936590"/>
              <a:gd name="connsiteY5" fmla="*/ 362170 h 724339"/>
              <a:gd name="connsiteX6" fmla="*/ 0 w 2936590"/>
              <a:gd name="connsiteY6" fmla="*/ 0 h 7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6590" h="724339">
                <a:moveTo>
                  <a:pt x="0" y="0"/>
                </a:moveTo>
                <a:lnTo>
                  <a:pt x="2574421" y="0"/>
                </a:lnTo>
                <a:lnTo>
                  <a:pt x="2936590" y="362170"/>
                </a:lnTo>
                <a:lnTo>
                  <a:pt x="2574421" y="724339"/>
                </a:lnTo>
                <a:lnTo>
                  <a:pt x="0" y="724339"/>
                </a:lnTo>
                <a:lnTo>
                  <a:pt x="362170" y="362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8098" tIns="37331" rIns="380766" bIns="37331" numCol="1" spcCol="1270" anchor="ctr" anchorCtr="0">
            <a:noAutofit/>
          </a:bodyPr>
          <a:lstStyle/>
          <a:p>
            <a:pPr algn="ctr" defTabSz="6221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</a:rPr>
              <a:t>Учителя физики -</a:t>
            </a:r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11702" y="2132856"/>
            <a:ext cx="8532476" cy="4464496"/>
            <a:chOff x="197187" y="446781"/>
            <a:chExt cx="8532476" cy="4657722"/>
          </a:xfrm>
        </p:grpSpPr>
        <p:sp>
          <p:nvSpPr>
            <p:cNvPr id="30" name="Полилиния 29"/>
            <p:cNvSpPr/>
            <p:nvPr/>
          </p:nvSpPr>
          <p:spPr>
            <a:xfrm>
              <a:off x="197187" y="4104381"/>
              <a:ext cx="1984296" cy="1000122"/>
            </a:xfrm>
            <a:custGeom>
              <a:avLst/>
              <a:gdLst>
                <a:gd name="connsiteX0" fmla="*/ 0 w 1674641"/>
                <a:gd name="connsiteY0" fmla="*/ 0 h 1000122"/>
                <a:gd name="connsiteX1" fmla="*/ 1674641 w 1674641"/>
                <a:gd name="connsiteY1" fmla="*/ 0 h 1000122"/>
                <a:gd name="connsiteX2" fmla="*/ 1674641 w 1674641"/>
                <a:gd name="connsiteY2" fmla="*/ 1000122 h 1000122"/>
                <a:gd name="connsiteX3" fmla="*/ 0 w 1674641"/>
                <a:gd name="connsiteY3" fmla="*/ 1000122 h 1000122"/>
                <a:gd name="connsiteX4" fmla="*/ 0 w 1674641"/>
                <a:gd name="connsiteY4" fmla="*/ 0 h 10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41" h="1000122">
                  <a:moveTo>
                    <a:pt x="0" y="0"/>
                  </a:moveTo>
                  <a:lnTo>
                    <a:pt x="1674641" y="0"/>
                  </a:lnTo>
                  <a:lnTo>
                    <a:pt x="1674641" y="1000122"/>
                  </a:lnTo>
                  <a:lnTo>
                    <a:pt x="0" y="1000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1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</a:rPr>
                <a:t>Методические мероприятия для учителей физики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379914" y="4104381"/>
              <a:ext cx="1984296" cy="1000122"/>
            </a:xfrm>
            <a:custGeom>
              <a:avLst/>
              <a:gdLst>
                <a:gd name="connsiteX0" fmla="*/ 0 w 1674641"/>
                <a:gd name="connsiteY0" fmla="*/ 0 h 1000122"/>
                <a:gd name="connsiteX1" fmla="*/ 1674641 w 1674641"/>
                <a:gd name="connsiteY1" fmla="*/ 0 h 1000122"/>
                <a:gd name="connsiteX2" fmla="*/ 1674641 w 1674641"/>
                <a:gd name="connsiteY2" fmla="*/ 1000122 h 1000122"/>
                <a:gd name="connsiteX3" fmla="*/ 0 w 1674641"/>
                <a:gd name="connsiteY3" fmla="*/ 1000122 h 1000122"/>
                <a:gd name="connsiteX4" fmla="*/ 0 w 1674641"/>
                <a:gd name="connsiteY4" fmla="*/ 0 h 10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41" h="1000122">
                  <a:moveTo>
                    <a:pt x="0" y="0"/>
                  </a:moveTo>
                  <a:lnTo>
                    <a:pt x="1674641" y="0"/>
                  </a:lnTo>
                  <a:lnTo>
                    <a:pt x="1674641" y="1000122"/>
                  </a:lnTo>
                  <a:lnTo>
                    <a:pt x="0" y="1000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1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</a:rPr>
                <a:t>Исследовательская работа в смежных с физикой дисциплинах</a:t>
              </a: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562640" y="4104381"/>
              <a:ext cx="1984296" cy="1000122"/>
            </a:xfrm>
            <a:custGeom>
              <a:avLst/>
              <a:gdLst>
                <a:gd name="connsiteX0" fmla="*/ 0 w 1674641"/>
                <a:gd name="connsiteY0" fmla="*/ 0 h 1000122"/>
                <a:gd name="connsiteX1" fmla="*/ 1674641 w 1674641"/>
                <a:gd name="connsiteY1" fmla="*/ 0 h 1000122"/>
                <a:gd name="connsiteX2" fmla="*/ 1674641 w 1674641"/>
                <a:gd name="connsiteY2" fmla="*/ 1000122 h 1000122"/>
                <a:gd name="connsiteX3" fmla="*/ 0 w 1674641"/>
                <a:gd name="connsiteY3" fmla="*/ 1000122 h 1000122"/>
                <a:gd name="connsiteX4" fmla="*/ 0 w 1674641"/>
                <a:gd name="connsiteY4" fmla="*/ 0 h 10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41" h="1000122">
                  <a:moveTo>
                    <a:pt x="0" y="0"/>
                  </a:moveTo>
                  <a:lnTo>
                    <a:pt x="1674641" y="0"/>
                  </a:lnTo>
                  <a:lnTo>
                    <a:pt x="1674641" y="1000122"/>
                  </a:lnTo>
                  <a:lnTo>
                    <a:pt x="0" y="1000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1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</a:rPr>
                <a:t>Возможность для экспериментальной работы</a:t>
              </a: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6745367" y="4104381"/>
              <a:ext cx="1984296" cy="1000122"/>
            </a:xfrm>
            <a:custGeom>
              <a:avLst/>
              <a:gdLst>
                <a:gd name="connsiteX0" fmla="*/ 0 w 1674641"/>
                <a:gd name="connsiteY0" fmla="*/ 0 h 1000122"/>
                <a:gd name="connsiteX1" fmla="*/ 1674641 w 1674641"/>
                <a:gd name="connsiteY1" fmla="*/ 0 h 1000122"/>
                <a:gd name="connsiteX2" fmla="*/ 1674641 w 1674641"/>
                <a:gd name="connsiteY2" fmla="*/ 1000122 h 1000122"/>
                <a:gd name="connsiteX3" fmla="*/ 0 w 1674641"/>
                <a:gd name="connsiteY3" fmla="*/ 1000122 h 1000122"/>
                <a:gd name="connsiteX4" fmla="*/ 0 w 1674641"/>
                <a:gd name="connsiteY4" fmla="*/ 0 h 10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41" h="1000122">
                  <a:moveTo>
                    <a:pt x="0" y="0"/>
                  </a:moveTo>
                  <a:lnTo>
                    <a:pt x="1674641" y="0"/>
                  </a:lnTo>
                  <a:lnTo>
                    <a:pt x="1674641" y="1000122"/>
                  </a:lnTo>
                  <a:lnTo>
                    <a:pt x="0" y="1000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Краевой конкурс «Школьный физический эксперимент»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097072" y="475810"/>
              <a:ext cx="1984296" cy="1000122"/>
            </a:xfrm>
            <a:custGeom>
              <a:avLst/>
              <a:gdLst>
                <a:gd name="connsiteX0" fmla="*/ 0 w 1674641"/>
                <a:gd name="connsiteY0" fmla="*/ 0 h 1000122"/>
                <a:gd name="connsiteX1" fmla="*/ 1674641 w 1674641"/>
                <a:gd name="connsiteY1" fmla="*/ 0 h 1000122"/>
                <a:gd name="connsiteX2" fmla="*/ 1674641 w 1674641"/>
                <a:gd name="connsiteY2" fmla="*/ 1000122 h 1000122"/>
                <a:gd name="connsiteX3" fmla="*/ 0 w 1674641"/>
                <a:gd name="connsiteY3" fmla="*/ 1000122 h 1000122"/>
                <a:gd name="connsiteX4" fmla="*/ 0 w 1674641"/>
                <a:gd name="connsiteY4" fmla="*/ 0 h 10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41" h="1000122">
                  <a:moveTo>
                    <a:pt x="0" y="0"/>
                  </a:moveTo>
                  <a:lnTo>
                    <a:pt x="1674641" y="0"/>
                  </a:lnTo>
                  <a:lnTo>
                    <a:pt x="1674641" y="1000122"/>
                  </a:lnTo>
                  <a:lnTo>
                    <a:pt x="0" y="1000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1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</a:rPr>
                <a:t>Методические мероприятия для учителей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3468485" y="461295"/>
              <a:ext cx="1984296" cy="1000122"/>
            </a:xfrm>
            <a:custGeom>
              <a:avLst/>
              <a:gdLst>
                <a:gd name="connsiteX0" fmla="*/ 0 w 1674641"/>
                <a:gd name="connsiteY0" fmla="*/ 0 h 1000122"/>
                <a:gd name="connsiteX1" fmla="*/ 1674641 w 1674641"/>
                <a:gd name="connsiteY1" fmla="*/ 0 h 1000122"/>
                <a:gd name="connsiteX2" fmla="*/ 1674641 w 1674641"/>
                <a:gd name="connsiteY2" fmla="*/ 1000122 h 1000122"/>
                <a:gd name="connsiteX3" fmla="*/ 0 w 1674641"/>
                <a:gd name="connsiteY3" fmla="*/ 1000122 h 1000122"/>
                <a:gd name="connsiteX4" fmla="*/ 0 w 1674641"/>
                <a:gd name="connsiteY4" fmla="*/ 0 h 10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41" h="1000122">
                  <a:moveTo>
                    <a:pt x="0" y="0"/>
                  </a:moveTo>
                  <a:lnTo>
                    <a:pt x="1674641" y="0"/>
                  </a:lnTo>
                  <a:lnTo>
                    <a:pt x="1674641" y="1000122"/>
                  </a:lnTo>
                  <a:lnTo>
                    <a:pt x="0" y="1000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1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Конкурс </a:t>
              </a:r>
            </a:p>
            <a:p>
              <a:pPr algn="ctr" defTabSz="6221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</a:rPr>
                <a:t>"Устный счет»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5985040" y="446781"/>
              <a:ext cx="1984296" cy="1000122"/>
            </a:xfrm>
            <a:custGeom>
              <a:avLst/>
              <a:gdLst>
                <a:gd name="connsiteX0" fmla="*/ 0 w 1674641"/>
                <a:gd name="connsiteY0" fmla="*/ 0 h 1000122"/>
                <a:gd name="connsiteX1" fmla="*/ 1674641 w 1674641"/>
                <a:gd name="connsiteY1" fmla="*/ 0 h 1000122"/>
                <a:gd name="connsiteX2" fmla="*/ 1674641 w 1674641"/>
                <a:gd name="connsiteY2" fmla="*/ 1000122 h 1000122"/>
                <a:gd name="connsiteX3" fmla="*/ 0 w 1674641"/>
                <a:gd name="connsiteY3" fmla="*/ 1000122 h 1000122"/>
                <a:gd name="connsiteX4" fmla="*/ 0 w 1674641"/>
                <a:gd name="connsiteY4" fmla="*/ 0 h 10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641" h="1000122">
                  <a:moveTo>
                    <a:pt x="0" y="0"/>
                  </a:moveTo>
                  <a:lnTo>
                    <a:pt x="1674641" y="0"/>
                  </a:lnTo>
                  <a:lnTo>
                    <a:pt x="1674641" y="1000122"/>
                  </a:lnTo>
                  <a:lnTo>
                    <a:pt x="0" y="1000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1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</a:rPr>
                <a:t>Краевая олимпиада «Реальная математика»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1275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etskykrug.ru/sites/default/files/styles/wk_large/public/images/slides/shahmaty.jpeg?itok=OWRYVH2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7760" y="1065213"/>
            <a:ext cx="558848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87537" y="260350"/>
            <a:ext cx="6768926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Краевой проект «Шахматы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школе»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4633699"/>
            <a:ext cx="3024336" cy="1832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Опорное учреждение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«ПСОШ №3»  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320 учащихся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4660316"/>
            <a:ext cx="3888432" cy="1865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«ПСОШ №1»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280 учащихся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Перемская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ООШ»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учащихся 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0609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900igr.net/up/datas/225525/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24030" r="5233" b="10543"/>
          <a:stretch/>
        </p:blipFill>
        <p:spPr bwMode="auto">
          <a:xfrm>
            <a:off x="68462" y="1340768"/>
            <a:ext cx="9075538" cy="49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8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16024" y="4149080"/>
            <a:ext cx="882047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оснащенность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35308702"/>
              </p:ext>
            </p:extLst>
          </p:nvPr>
        </p:nvGraphicFramePr>
        <p:xfrm>
          <a:off x="395536" y="1628800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132" y="980728"/>
            <a:ext cx="460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Количество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sz="2000" b="1" dirty="0"/>
              <a:t> на 1 </a:t>
            </a:r>
            <a:r>
              <a:rPr lang="ru-RU" sz="2000" b="1" dirty="0" smtClean="0"/>
              <a:t>компьютер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776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4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5780" y="38101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Скорость сети Интернет в школах на 1 сентября 2018г.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87531581"/>
              </p:ext>
            </p:extLst>
          </p:nvPr>
        </p:nvGraphicFramePr>
        <p:xfrm>
          <a:off x="13692" y="1134707"/>
          <a:ext cx="8878788" cy="572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5" name="Заголовок 1"/>
          <p:cNvSpPr>
            <a:spLocks noGrp="1"/>
          </p:cNvSpPr>
          <p:nvPr>
            <p:ph type="title"/>
          </p:nvPr>
        </p:nvSpPr>
        <p:spPr>
          <a:xfrm>
            <a:off x="295275" y="103188"/>
            <a:ext cx="8686800" cy="8096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/>
              <a:t>Образование детей с ОВЗ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582037"/>
              </p:ext>
            </p:extLst>
          </p:nvPr>
        </p:nvGraphicFramePr>
        <p:xfrm>
          <a:off x="254000" y="1052513"/>
          <a:ext cx="3957960" cy="331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687538"/>
              </p:ext>
            </p:extLst>
          </p:nvPr>
        </p:nvGraphicFramePr>
        <p:xfrm>
          <a:off x="4637088" y="965200"/>
          <a:ext cx="4368800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13629"/>
              </p:ext>
            </p:extLst>
          </p:nvPr>
        </p:nvGraphicFramePr>
        <p:xfrm>
          <a:off x="179512" y="4509120"/>
          <a:ext cx="8964488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45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4"/>
          <a:stretch/>
        </p:blipFill>
        <p:spPr bwMode="auto">
          <a:xfrm>
            <a:off x="161764" y="0"/>
            <a:ext cx="8820472" cy="64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650306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2. Управленческий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портфель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«Повышение привлекательности системы внеурочной (воспитательной) деятельности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как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условие личного развития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разных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категорий детей»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356992"/>
            <a:ext cx="7992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Новые формы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 внеурочной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(воспитательной)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дополнительном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инновационного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мышления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новых форм, методов,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формирующих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управленческое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цифровых средств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57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94291"/>
            <a:ext cx="4392488" cy="12101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развития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образования Добрянского района: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306" y="1700808"/>
            <a:ext cx="5500695" cy="33738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привлекательной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среды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категорий детей,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формирующей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успеха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Управленческое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Инновационное мышление 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Нравственное сознание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536" y="5445224"/>
            <a:ext cx="8604182" cy="1117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Постановление Правительства РФ от 15 октября 2016 г № 1050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«Об организации проектной деятельности в Правительстве Российской Федерации»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v.img.com.ua/b/orig/7/73/1b35935cd013c9c72aea8ec52d5f0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3" y="2924944"/>
            <a:ext cx="3384376" cy="225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rena.ua/wp-content/uploads/2017/06/1497615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9"/>
          <a:stretch/>
        </p:blipFill>
        <p:spPr bwMode="auto">
          <a:xfrm>
            <a:off x="259511" y="404664"/>
            <a:ext cx="3384376" cy="220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63907" y="1722340"/>
            <a:ext cx="2622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МАУ ДО «ПЦДОД«ШТР»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21985" y="2087463"/>
            <a:ext cx="25922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064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1.МБОУ «ДСОШ №2» - математика, английский язык</a:t>
            </a:r>
          </a:p>
          <a:p>
            <a:pPr lvl="0" algn="just" defTabSz="10064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МБОУ «ДСОШ №5» - физика</a:t>
            </a:r>
          </a:p>
          <a:p>
            <a:pPr lvl="0" algn="just" defTabSz="10064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МАОУ «ПСОШ №1» - математика, физика, английский язык</a:t>
            </a:r>
          </a:p>
          <a:p>
            <a:pPr lvl="0" algn="just" defTabSz="10064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МБОУ «ПСОШ №3» - биология </a:t>
            </a:r>
          </a:p>
          <a:p>
            <a:pPr lvl="0" algn="just" defTabSz="10064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Профильный лагерь и заочная школа  на базе ГУ ДО ПКЦ  «Муравейник»</a:t>
            </a:r>
          </a:p>
          <a:p>
            <a:pPr lvl="0" algn="just" defTabSz="10064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3.Участие  в олимпиадах, конкурсах научно-исследовательских работ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97187" y="705558"/>
            <a:ext cx="2567387" cy="875846"/>
          </a:xfrm>
          <a:solidFill>
            <a:srgbClr val="FF9900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Талантливые дети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051" name="Picture 3" descr="C:\4\image_14865110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739" y="5152577"/>
            <a:ext cx="180508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7"/>
          <p:cNvSpPr txBox="1">
            <a:spLocks/>
          </p:cNvSpPr>
          <p:nvPr/>
        </p:nvSpPr>
        <p:spPr>
          <a:xfrm>
            <a:off x="107504" y="705558"/>
            <a:ext cx="3042096" cy="875846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Выбор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жизненного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пути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7"/>
          <p:cNvSpPr txBox="1">
            <a:spLocks/>
          </p:cNvSpPr>
          <p:nvPr/>
        </p:nvSpPr>
        <p:spPr>
          <a:xfrm>
            <a:off x="6012161" y="705558"/>
            <a:ext cx="3062828" cy="875846"/>
          </a:xfrm>
          <a:prstGeom prst="rect">
            <a:avLst/>
          </a:prstGeom>
          <a:solidFill>
            <a:srgbClr val="FF99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детского технического творчества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73434" y="1722340"/>
            <a:ext cx="2622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МБУ ДО  «ЦДОД «Логос»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4687" y="1671964"/>
            <a:ext cx="2622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МБОУ «ДСОШ №2»                 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МБОУ «ДСОШ № 3»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510" y="2087463"/>
            <a:ext cx="25922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/>
            <a:endParaRPr lang="ru-RU" sz="1600" dirty="0" smtClean="0"/>
          </a:p>
          <a:p>
            <a:pPr marL="69850"/>
            <a:endParaRPr lang="ru-RU" sz="1600" dirty="0" smtClean="0"/>
          </a:p>
          <a:p>
            <a:pPr>
              <a:buFont typeface="Arial" pitchFamily="34" charset="0"/>
              <a:buChar char="•"/>
              <a:tabLst>
                <a:tab pos="2667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Поофильный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лагерь :            80 учащихся</a:t>
            </a:r>
          </a:p>
          <a:p>
            <a:pPr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 ярмарки вакансий:                 75  человек, 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  ярмарок учебных мест: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605 учащихся.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Конкурс                                   «Юный соискатель» :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13 предприятий,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28 школьников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6279013" y="2155176"/>
            <a:ext cx="25922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Первенство Пермского края по робототехнике среди обучающихся – 3 место;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   2-ой Региональный чемпионат JUNIOR SKILS Пермского края –1,1 и 3  место;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   Открытый окружной молодёжный робототехнический фестиваль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РобоФест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Урал 2018» - 3 и 3 место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719" y="5148634"/>
            <a:ext cx="2213308" cy="1501032"/>
          </a:xfrm>
          <a:prstGeom prst="rect">
            <a:avLst/>
          </a:prstGeom>
        </p:spPr>
      </p:pic>
      <p:pic>
        <p:nvPicPr>
          <p:cNvPr id="114690" name="Picture 2" descr="http://school2.dobryanka-edu.ru/upload/pages/21586/img_1518573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74" y="5181600"/>
            <a:ext cx="1913467" cy="1435100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1439050" y="1979850"/>
            <a:ext cx="0" cy="31355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Проекты развития образовательных учреждений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8894" y="836712"/>
            <a:ext cx="8850337" cy="5704118"/>
            <a:chOff x="208894" y="836712"/>
            <a:chExt cx="8850337" cy="5704118"/>
          </a:xfrm>
        </p:grpSpPr>
        <p:sp>
          <p:nvSpPr>
            <p:cNvPr id="4" name="Полилиния 3"/>
            <p:cNvSpPr/>
            <p:nvPr/>
          </p:nvSpPr>
          <p:spPr>
            <a:xfrm>
              <a:off x="323528" y="836712"/>
              <a:ext cx="4199199" cy="2519519"/>
            </a:xfrm>
            <a:custGeom>
              <a:avLst/>
              <a:gdLst>
                <a:gd name="connsiteX0" fmla="*/ 0 w 4199199"/>
                <a:gd name="connsiteY0" fmla="*/ 0 h 2519519"/>
                <a:gd name="connsiteX1" fmla="*/ 4199199 w 4199199"/>
                <a:gd name="connsiteY1" fmla="*/ 0 h 2519519"/>
                <a:gd name="connsiteX2" fmla="*/ 4199199 w 4199199"/>
                <a:gd name="connsiteY2" fmla="*/ 2519519 h 2519519"/>
                <a:gd name="connsiteX3" fmla="*/ 0 w 4199199"/>
                <a:gd name="connsiteY3" fmla="*/ 2519519 h 2519519"/>
                <a:gd name="connsiteX4" fmla="*/ 0 w 4199199"/>
                <a:gd name="connsiteY4" fmla="*/ 0 h 251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199" h="2519519">
                  <a:moveTo>
                    <a:pt x="0" y="0"/>
                  </a:moveTo>
                  <a:lnTo>
                    <a:pt x="4199199" y="0"/>
                  </a:lnTo>
                  <a:lnTo>
                    <a:pt x="4199199" y="2519519"/>
                  </a:lnTo>
                  <a:lnTo>
                    <a:pt x="0" y="2519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D7DA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МБОУ «ДООШ № 1 (КШ)»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«Путь к успеху!»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Повышение привлекательности системы внеурочной деятельности (</a:t>
              </a:r>
              <a:r>
                <a:rPr lang="ru-RU" sz="20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общеинтеллектуальное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направление) как условие личного развития разных категорий детей 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860032" y="1088928"/>
              <a:ext cx="4199199" cy="2519519"/>
            </a:xfrm>
            <a:custGeom>
              <a:avLst/>
              <a:gdLst>
                <a:gd name="connsiteX0" fmla="*/ 0 w 4199199"/>
                <a:gd name="connsiteY0" fmla="*/ 0 h 2519519"/>
                <a:gd name="connsiteX1" fmla="*/ 4199199 w 4199199"/>
                <a:gd name="connsiteY1" fmla="*/ 0 h 2519519"/>
                <a:gd name="connsiteX2" fmla="*/ 4199199 w 4199199"/>
                <a:gd name="connsiteY2" fmla="*/ 2519519 h 2519519"/>
                <a:gd name="connsiteX3" fmla="*/ 0 w 4199199"/>
                <a:gd name="connsiteY3" fmla="*/ 2519519 h 2519519"/>
                <a:gd name="connsiteX4" fmla="*/ 0 w 4199199"/>
                <a:gd name="connsiteY4" fmla="*/ 0 h 251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199" h="2519519">
                  <a:moveTo>
                    <a:pt x="0" y="0"/>
                  </a:moveTo>
                  <a:lnTo>
                    <a:pt x="4199199" y="0"/>
                  </a:lnTo>
                  <a:lnTo>
                    <a:pt x="4199199" y="2519519"/>
                  </a:lnTo>
                  <a:lnTo>
                    <a:pt x="0" y="2519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DBB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2447042"/>
                <a:satOff val="10798"/>
                <a:lumOff val="-18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МБОУ «</a:t>
              </a:r>
              <a:r>
                <a:rPr lang="ru-RU" sz="2000" b="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Сенькинская</a:t>
              </a: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ООШ»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Дом Творчества                                «Остров Сокровищ»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Повышение воспитательных и образовательных результатов 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08894" y="3608448"/>
              <a:ext cx="4199199" cy="2932382"/>
            </a:xfrm>
            <a:custGeom>
              <a:avLst/>
              <a:gdLst>
                <a:gd name="connsiteX0" fmla="*/ 0 w 4199199"/>
                <a:gd name="connsiteY0" fmla="*/ 0 h 2519519"/>
                <a:gd name="connsiteX1" fmla="*/ 4199199 w 4199199"/>
                <a:gd name="connsiteY1" fmla="*/ 0 h 2519519"/>
                <a:gd name="connsiteX2" fmla="*/ 4199199 w 4199199"/>
                <a:gd name="connsiteY2" fmla="*/ 2519519 h 2519519"/>
                <a:gd name="connsiteX3" fmla="*/ 0 w 4199199"/>
                <a:gd name="connsiteY3" fmla="*/ 2519519 h 2519519"/>
                <a:gd name="connsiteX4" fmla="*/ 0 w 4199199"/>
                <a:gd name="connsiteY4" fmla="*/ 0 h 251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199" h="2519519">
                  <a:moveTo>
                    <a:pt x="0" y="0"/>
                  </a:moveTo>
                  <a:lnTo>
                    <a:pt x="4199199" y="0"/>
                  </a:lnTo>
                  <a:lnTo>
                    <a:pt x="4199199" y="2519519"/>
                  </a:lnTo>
                  <a:lnTo>
                    <a:pt x="0" y="2519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EB8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4894083"/>
                <a:satOff val="21595"/>
                <a:lumOff val="-36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МБОУ «</a:t>
              </a:r>
              <a:r>
                <a:rPr lang="ru-RU" sz="2000" b="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Вильвенская</a:t>
              </a: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СОШ»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«С журавлем в руках»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«Повышение эффективности системы социально-адаптивной образовательной среды через стимулирования личностного развития и социализации в условиях сельского социума»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644008" y="3814879"/>
              <a:ext cx="4199199" cy="2519519"/>
            </a:xfrm>
            <a:custGeom>
              <a:avLst/>
              <a:gdLst>
                <a:gd name="connsiteX0" fmla="*/ 0 w 4199199"/>
                <a:gd name="connsiteY0" fmla="*/ 0 h 2519519"/>
                <a:gd name="connsiteX1" fmla="*/ 4199199 w 4199199"/>
                <a:gd name="connsiteY1" fmla="*/ 0 h 2519519"/>
                <a:gd name="connsiteX2" fmla="*/ 4199199 w 4199199"/>
                <a:gd name="connsiteY2" fmla="*/ 2519519 h 2519519"/>
                <a:gd name="connsiteX3" fmla="*/ 0 w 4199199"/>
                <a:gd name="connsiteY3" fmla="*/ 2519519 h 2519519"/>
                <a:gd name="connsiteX4" fmla="*/ 0 w 4199199"/>
                <a:gd name="connsiteY4" fmla="*/ 0 h 251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9199" h="2519519">
                  <a:moveTo>
                    <a:pt x="0" y="0"/>
                  </a:moveTo>
                  <a:lnTo>
                    <a:pt x="4199199" y="0"/>
                  </a:lnTo>
                  <a:lnTo>
                    <a:pt x="4199199" y="2519519"/>
                  </a:lnTo>
                  <a:lnTo>
                    <a:pt x="0" y="2519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B6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7341125"/>
                <a:satOff val="32393"/>
                <a:lumOff val="-5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МБОУ «</a:t>
              </a:r>
              <a:r>
                <a:rPr lang="ru-RU" sz="2000" b="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Усть-Гаревская</a:t>
              </a: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ООШ»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«РК и М»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«Робототехника: конструирование и моделирование»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360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4"/>
          <a:stretch/>
        </p:blipFill>
        <p:spPr bwMode="auto">
          <a:xfrm>
            <a:off x="161764" y="0"/>
            <a:ext cx="8820472" cy="64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1858218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3. Управленческий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портфель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«Внедрение новых форм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оценивания качества образования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3068960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Оценка привлекательности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ценка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инновационного мышления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управленческого мышления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Рейтинг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ДМР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Использование цифровых средств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48" y="571480"/>
            <a:ext cx="3571900" cy="1500198"/>
          </a:xfrm>
          <a:prstGeom prst="roundRect">
            <a:avLst/>
          </a:prstGeom>
          <a:solidFill>
            <a:srgbClr val="AEEB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Привлекательная образовательная среда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2357430"/>
            <a:ext cx="3357586" cy="1571636"/>
          </a:xfrm>
          <a:prstGeom prst="roundRect">
            <a:avLst/>
          </a:prstGeom>
          <a:solidFill>
            <a:srgbClr val="91DB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качества успеха личности ребенка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4286256"/>
            <a:ext cx="3286148" cy="1500198"/>
          </a:xfrm>
          <a:prstGeom prst="roundRect">
            <a:avLst/>
          </a:prstGeom>
          <a:solidFill>
            <a:srgbClr val="6AC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Механизмы оценки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2643182"/>
            <a:ext cx="3286148" cy="1428760"/>
          </a:xfrm>
          <a:prstGeom prst="roundRect">
            <a:avLst/>
          </a:prstGeom>
          <a:solidFill>
            <a:srgbClr val="91DB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Педагогогическое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мастерство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942" y="857232"/>
            <a:ext cx="3214710" cy="1500198"/>
          </a:xfrm>
          <a:prstGeom prst="roundRect">
            <a:avLst/>
          </a:prstGeom>
          <a:solidFill>
            <a:srgbClr val="EBDB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4357694"/>
            <a:ext cx="3286148" cy="15001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результат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3" idx="3"/>
            <a:endCxn id="8" idx="1"/>
          </p:cNvCxnSpPr>
          <p:nvPr/>
        </p:nvCxnSpPr>
        <p:spPr>
          <a:xfrm>
            <a:off x="4286248" y="1321579"/>
            <a:ext cx="1000132" cy="3786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" idx="3"/>
          </p:cNvCxnSpPr>
          <p:nvPr/>
        </p:nvCxnSpPr>
        <p:spPr>
          <a:xfrm>
            <a:off x="4286248" y="1321579"/>
            <a:ext cx="928694" cy="178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1"/>
            <a:endCxn id="4" idx="3"/>
          </p:cNvCxnSpPr>
          <p:nvPr/>
        </p:nvCxnSpPr>
        <p:spPr>
          <a:xfrm rot="10800000">
            <a:off x="4214810" y="3143248"/>
            <a:ext cx="1000132" cy="214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3"/>
          </p:cNvCxnSpPr>
          <p:nvPr/>
        </p:nvCxnSpPr>
        <p:spPr>
          <a:xfrm flipV="1">
            <a:off x="4214810" y="5000636"/>
            <a:ext cx="1071570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3"/>
            <a:endCxn id="7" idx="1"/>
          </p:cNvCxnSpPr>
          <p:nvPr/>
        </p:nvCxnSpPr>
        <p:spPr>
          <a:xfrm flipV="1">
            <a:off x="4214810" y="1607331"/>
            <a:ext cx="1000132" cy="3429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3"/>
          </p:cNvCxnSpPr>
          <p:nvPr/>
        </p:nvCxnSpPr>
        <p:spPr>
          <a:xfrm>
            <a:off x="4214810" y="3143248"/>
            <a:ext cx="1071570" cy="18573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" idx="1"/>
            <a:endCxn id="5" idx="3"/>
          </p:cNvCxnSpPr>
          <p:nvPr/>
        </p:nvCxnSpPr>
        <p:spPr>
          <a:xfrm rot="10800000" flipV="1">
            <a:off x="4214810" y="3357561"/>
            <a:ext cx="1000132" cy="16787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6" idx="1"/>
            <a:endCxn id="3" idx="3"/>
          </p:cNvCxnSpPr>
          <p:nvPr/>
        </p:nvCxnSpPr>
        <p:spPr>
          <a:xfrm rot="10800000">
            <a:off x="4286248" y="1321580"/>
            <a:ext cx="928694" cy="20359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4" idx="3"/>
            <a:endCxn id="7" idx="1"/>
          </p:cNvCxnSpPr>
          <p:nvPr/>
        </p:nvCxnSpPr>
        <p:spPr>
          <a:xfrm flipV="1">
            <a:off x="4214810" y="1607331"/>
            <a:ext cx="1000132" cy="153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50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hotoshop-kopona.com/uploads/posts/2017-08/1501998989_background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320" y="-21723"/>
            <a:ext cx="9732864" cy="68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7730" y="1556792"/>
            <a:ext cx="5788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началом нового </a:t>
            </a: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учебного года!</a:t>
            </a:r>
            <a:endParaRPr lang="ru-RU" sz="5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1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8" y="2420888"/>
            <a:ext cx="3103826" cy="31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38" y="2420888"/>
            <a:ext cx="3103826" cy="31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74" y="2420888"/>
            <a:ext cx="3103826" cy="31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9905" y="260648"/>
            <a:ext cx="5900407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Стратегическая цель развития системы образования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ДМР на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2018-2021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3" y="3243474"/>
            <a:ext cx="2736304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1. Управленческий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портфель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«Повышение привлекательности учебного процесса для разных категорий детей с целью улучшения образовательных результатов»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9599" y="3243474"/>
            <a:ext cx="2736304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u="sng" dirty="0" smtClean="0"/>
              <a:t>2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. Управленческий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портфель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«Повышение привлекательности системы внеурочной (воспитательной) деятельности как условие личного развития разных категорий детей»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3935" y="3397362"/>
            <a:ext cx="273630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3. Управленческий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портфель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Внедрение новых форм системы оценивания качества образования»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241079" y="5662777"/>
            <a:ext cx="576064" cy="524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97975" y="5662777"/>
            <a:ext cx="576064" cy="524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04055" y="5662777"/>
            <a:ext cx="576064" cy="524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620834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Проекты образовательных организаций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Добрянского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endCxn id="3075" idx="0"/>
          </p:cNvCxnSpPr>
          <p:nvPr/>
        </p:nvCxnSpPr>
        <p:spPr>
          <a:xfrm flipH="1">
            <a:off x="1543415" y="1645643"/>
            <a:ext cx="868345" cy="775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</p:cNvCxnSpPr>
          <p:nvPr/>
        </p:nvCxnSpPr>
        <p:spPr>
          <a:xfrm>
            <a:off x="4430109" y="1645643"/>
            <a:ext cx="0" cy="775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732240" y="1645643"/>
            <a:ext cx="648072" cy="775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Admin\штат\АВГУСТОВСКИЕ КОНФЕРЕНЦИИ\Августовская 2018\Доклад Кривенко\gi01a20140319100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4"/>
          <a:stretch/>
        </p:blipFill>
        <p:spPr bwMode="auto">
          <a:xfrm>
            <a:off x="161764" y="0"/>
            <a:ext cx="8820472" cy="64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7609"/>
            <a:ext cx="8229600" cy="2650306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1. Управленческий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портфель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«Повышение привлекательности учебного процесса для разных категорий детей с целью улучшения образовательных результатов»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56992"/>
            <a:ext cx="78488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формы урока, (приёмы, методы)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интереса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условий в учебной деятельности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формирования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инновационного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мышления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новых форм, методов, формирующих управленческое мышление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цифровых средств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18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контингента обучающихся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115938"/>
              </p:ext>
            </p:extLst>
          </p:nvPr>
        </p:nvGraphicFramePr>
        <p:xfrm>
          <a:off x="508000" y="1175544"/>
          <a:ext cx="8240464" cy="513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101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образование: доступность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11035"/>
            <a:ext cx="5688632" cy="2028321"/>
          </a:xfrm>
        </p:spPr>
        <p:txBody>
          <a:bodyPr>
            <a:normAutofit/>
          </a:bodyPr>
          <a:lstStyle/>
          <a:p>
            <a:pPr marL="355600" indent="0" algn="just">
              <a:buNone/>
            </a:pPr>
            <a:r>
              <a:rPr lang="ru-RU" sz="2300" b="1" dirty="0" smtClean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908719"/>
            <a:ext cx="2619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Охват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детей, %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133" y="3703176"/>
            <a:ext cx="815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18661298"/>
              </p:ext>
            </p:extLst>
          </p:nvPr>
        </p:nvGraphicFramePr>
        <p:xfrm>
          <a:off x="621512" y="1231885"/>
          <a:ext cx="4032447" cy="234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3"/>
          <p:cNvSpPr txBox="1">
            <a:spLocks/>
          </p:cNvSpPr>
          <p:nvPr/>
        </p:nvSpPr>
        <p:spPr>
          <a:xfrm>
            <a:off x="539159" y="3501008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«Замещающие механизмы» предоставления услуг дошкольного образования по присмотру и уходу за детьми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02646"/>
              </p:ext>
            </p:extLst>
          </p:nvPr>
        </p:nvGraphicFramePr>
        <p:xfrm>
          <a:off x="251518" y="4485223"/>
          <a:ext cx="8712969" cy="22082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90790"/>
                <a:gridCol w="2522179"/>
              </a:tblGrid>
              <a:tr h="24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формы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 anchor="ctr">
                    <a:solidFill>
                      <a:srgbClr val="EBDB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(ед.)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 anchor="ctr">
                    <a:solidFill>
                      <a:srgbClr val="EBDB63"/>
                    </a:solidFill>
                  </a:tcPr>
                </a:tc>
              </a:tr>
              <a:tr h="24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Консультационные центры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(Службы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ранней помощи)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>
                    <a:solidFill>
                      <a:srgbClr val="EBDB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 anchor="ctr">
                    <a:solidFill>
                      <a:srgbClr val="EBDB63"/>
                    </a:solidFill>
                  </a:tcPr>
                </a:tc>
              </a:tr>
              <a:tr h="24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«Выездной воспитатель»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>
                    <a:solidFill>
                      <a:srgbClr val="EBDB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 anchor="ctr">
                    <a:solidFill>
                      <a:srgbClr val="EBDB63"/>
                    </a:solidFill>
                  </a:tcPr>
                </a:tc>
              </a:tr>
              <a:tr h="24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Службы ранней помощи при ДОО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>
                    <a:solidFill>
                      <a:srgbClr val="EBDB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 anchor="ctr">
                    <a:solidFill>
                      <a:srgbClr val="EBDB63"/>
                    </a:solidFill>
                  </a:tcPr>
                </a:tc>
              </a:tr>
              <a:tr h="24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Лекотеки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>
                    <a:solidFill>
                      <a:srgbClr val="EBDB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 anchor="ctr">
                    <a:solidFill>
                      <a:srgbClr val="EBDB63"/>
                    </a:solidFill>
                  </a:tcPr>
                </a:tc>
              </a:tr>
              <a:tr h="24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 игровой поддержки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>
                    <a:solidFill>
                      <a:srgbClr val="EBDB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 anchor="ctr">
                    <a:solidFill>
                      <a:srgbClr val="EBDB63"/>
                    </a:solidFill>
                  </a:tcPr>
                </a:tc>
              </a:tr>
              <a:tr h="24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Адаптационные группы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>
                    <a:solidFill>
                      <a:srgbClr val="EBDB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93" marR="37893" marT="0" marB="0" anchor="ctr">
                    <a:solidFill>
                      <a:srgbClr val="EBDB63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s://zabavnik.club/wp-content/uploads/2018/01/deti_v_detskom_sadu_kartinki_8_26030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22" y="951039"/>
            <a:ext cx="3843336" cy="25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дошкольного образования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96752"/>
            <a:ext cx="5688632" cy="2028321"/>
          </a:xfrm>
        </p:spPr>
        <p:txBody>
          <a:bodyPr>
            <a:normAutofit/>
          </a:bodyPr>
          <a:lstStyle/>
          <a:p>
            <a:pPr marL="355600" indent="0" algn="just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1" name="Picture 3" descr="C:\Users\emkuchkova\Desktop\Проект 3D музей 2017 год\краевая лаборатория Соликамск май 2017\фото соликамск творческая лаборатория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2379662" cy="17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12044"/>
          <a:stretch>
            <a:fillRect/>
          </a:stretch>
        </p:blipFill>
        <p:spPr bwMode="auto">
          <a:xfrm>
            <a:off x="114097" y="1267960"/>
            <a:ext cx="2876235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131840" y="772672"/>
            <a:ext cx="3260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краевых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проектах: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техномир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музей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дет/саду»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«Читаем ВМЕСТЕ»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детей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английскому»</a:t>
            </a:r>
            <a:endParaRPr lang="ru-RU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4097" y="3577761"/>
            <a:ext cx="8922399" cy="2911310"/>
            <a:chOff x="510472" y="3775821"/>
            <a:chExt cx="9002615" cy="2911310"/>
          </a:xfrm>
        </p:grpSpPr>
        <p:sp>
          <p:nvSpPr>
            <p:cNvPr id="9" name="Полилиния 8"/>
            <p:cNvSpPr/>
            <p:nvPr/>
          </p:nvSpPr>
          <p:spPr>
            <a:xfrm>
              <a:off x="2986300" y="3775821"/>
              <a:ext cx="3044768" cy="1171028"/>
            </a:xfrm>
            <a:custGeom>
              <a:avLst/>
              <a:gdLst>
                <a:gd name="connsiteX0" fmla="*/ 0 w 3044768"/>
                <a:gd name="connsiteY0" fmla="*/ 0 h 1171028"/>
                <a:gd name="connsiteX1" fmla="*/ 3044768 w 3044768"/>
                <a:gd name="connsiteY1" fmla="*/ 0 h 1171028"/>
                <a:gd name="connsiteX2" fmla="*/ 3044768 w 3044768"/>
                <a:gd name="connsiteY2" fmla="*/ 1171028 h 1171028"/>
                <a:gd name="connsiteX3" fmla="*/ 0 w 3044768"/>
                <a:gd name="connsiteY3" fmla="*/ 1171028 h 1171028"/>
                <a:gd name="connsiteX4" fmla="*/ 0 w 3044768"/>
                <a:gd name="connsiteY4" fmla="*/ 0 h 11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768" h="1171028">
                  <a:moveTo>
                    <a:pt x="0" y="0"/>
                  </a:moveTo>
                  <a:lnTo>
                    <a:pt x="3044768" y="0"/>
                  </a:lnTo>
                  <a:lnTo>
                    <a:pt x="3044768" y="1171028"/>
                  </a:lnTo>
                  <a:lnTo>
                    <a:pt x="0" y="1171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DBB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1468225"/>
                <a:satOff val="6479"/>
                <a:lumOff val="-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МАДОУ «ДДС №13»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#Мыслю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Нестандартно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67986" y="5243944"/>
              <a:ext cx="2975450" cy="1383511"/>
            </a:xfrm>
            <a:custGeom>
              <a:avLst/>
              <a:gdLst>
                <a:gd name="connsiteX0" fmla="*/ 0 w 2975450"/>
                <a:gd name="connsiteY0" fmla="*/ 0 h 1232674"/>
                <a:gd name="connsiteX1" fmla="*/ 2975450 w 2975450"/>
                <a:gd name="connsiteY1" fmla="*/ 0 h 1232674"/>
                <a:gd name="connsiteX2" fmla="*/ 2975450 w 2975450"/>
                <a:gd name="connsiteY2" fmla="*/ 1232674 h 1232674"/>
                <a:gd name="connsiteX3" fmla="*/ 0 w 2975450"/>
                <a:gd name="connsiteY3" fmla="*/ 1232674 h 1232674"/>
                <a:gd name="connsiteX4" fmla="*/ 0 w 2975450"/>
                <a:gd name="connsiteY4" fmla="*/ 0 h 123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450" h="1232674">
                  <a:moveTo>
                    <a:pt x="0" y="0"/>
                  </a:moveTo>
                  <a:lnTo>
                    <a:pt x="2975450" y="0"/>
                  </a:lnTo>
                  <a:lnTo>
                    <a:pt x="2975450" y="1232674"/>
                  </a:lnTo>
                  <a:lnTo>
                    <a:pt x="0" y="1232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EB8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4404675"/>
                <a:satOff val="19436"/>
                <a:lumOff val="-329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МАДОУ «ДДС №15» 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интеллектуального развития «Умница»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810440" y="4063853"/>
              <a:ext cx="2553177" cy="1232674"/>
            </a:xfrm>
            <a:custGeom>
              <a:avLst/>
              <a:gdLst>
                <a:gd name="connsiteX0" fmla="*/ 0 w 2553177"/>
                <a:gd name="connsiteY0" fmla="*/ 0 h 1232674"/>
                <a:gd name="connsiteX1" fmla="*/ 2553177 w 2553177"/>
                <a:gd name="connsiteY1" fmla="*/ 0 h 1232674"/>
                <a:gd name="connsiteX2" fmla="*/ 2553177 w 2553177"/>
                <a:gd name="connsiteY2" fmla="*/ 1232674 h 1232674"/>
                <a:gd name="connsiteX3" fmla="*/ 0 w 2553177"/>
                <a:gd name="connsiteY3" fmla="*/ 1232674 h 1232674"/>
                <a:gd name="connsiteX4" fmla="*/ 0 w 2553177"/>
                <a:gd name="connsiteY4" fmla="*/ 0 h 123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3177" h="1232674">
                  <a:moveTo>
                    <a:pt x="0" y="0"/>
                  </a:moveTo>
                  <a:lnTo>
                    <a:pt x="2553177" y="0"/>
                  </a:lnTo>
                  <a:lnTo>
                    <a:pt x="2553177" y="1232674"/>
                  </a:lnTo>
                  <a:lnTo>
                    <a:pt x="0" y="1232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EB8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5872900"/>
                <a:satOff val="25914"/>
                <a:lumOff val="-4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МБДОУ «ДДС №21»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«ЭКОНОМГРАД»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886642" y="5454457"/>
              <a:ext cx="2875069" cy="1232674"/>
            </a:xfrm>
            <a:custGeom>
              <a:avLst/>
              <a:gdLst>
                <a:gd name="connsiteX0" fmla="*/ 0 w 2875069"/>
                <a:gd name="connsiteY0" fmla="*/ 0 h 1232674"/>
                <a:gd name="connsiteX1" fmla="*/ 2875069 w 2875069"/>
                <a:gd name="connsiteY1" fmla="*/ 0 h 1232674"/>
                <a:gd name="connsiteX2" fmla="*/ 2875069 w 2875069"/>
                <a:gd name="connsiteY2" fmla="*/ 1232674 h 1232674"/>
                <a:gd name="connsiteX3" fmla="*/ 0 w 2875069"/>
                <a:gd name="connsiteY3" fmla="*/ 1232674 h 1232674"/>
                <a:gd name="connsiteX4" fmla="*/ 0 w 2875069"/>
                <a:gd name="connsiteY4" fmla="*/ 0 h 123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069" h="1232674">
                  <a:moveTo>
                    <a:pt x="0" y="0"/>
                  </a:moveTo>
                  <a:lnTo>
                    <a:pt x="2875069" y="0"/>
                  </a:lnTo>
                  <a:lnTo>
                    <a:pt x="2875069" y="1232674"/>
                  </a:lnTo>
                  <a:lnTo>
                    <a:pt x="0" y="1232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EB8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7341125"/>
                <a:satOff val="32393"/>
                <a:lumOff val="-5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8890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МБДОУ «ДДС №19» /МБДОУ «ПДС №1»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«Первые шаги к успеху»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660637" y="5171170"/>
              <a:ext cx="2852450" cy="1232674"/>
            </a:xfrm>
            <a:custGeom>
              <a:avLst/>
              <a:gdLst>
                <a:gd name="connsiteX0" fmla="*/ 0 w 2852450"/>
                <a:gd name="connsiteY0" fmla="*/ 0 h 1232674"/>
                <a:gd name="connsiteX1" fmla="*/ 2852450 w 2852450"/>
                <a:gd name="connsiteY1" fmla="*/ 0 h 1232674"/>
                <a:gd name="connsiteX2" fmla="*/ 2852450 w 2852450"/>
                <a:gd name="connsiteY2" fmla="*/ 1232674 h 1232674"/>
                <a:gd name="connsiteX3" fmla="*/ 0 w 2852450"/>
                <a:gd name="connsiteY3" fmla="*/ 1232674 h 1232674"/>
                <a:gd name="connsiteX4" fmla="*/ 0 w 2852450"/>
                <a:gd name="connsiteY4" fmla="*/ 0 h 123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2450" h="1232674">
                  <a:moveTo>
                    <a:pt x="0" y="0"/>
                  </a:moveTo>
                  <a:lnTo>
                    <a:pt x="2852450" y="0"/>
                  </a:lnTo>
                  <a:lnTo>
                    <a:pt x="2852450" y="1232674"/>
                  </a:lnTo>
                  <a:lnTo>
                    <a:pt x="0" y="1232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EB8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2936450"/>
                <a:satOff val="12957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  </a:t>
              </a: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МБДОУ «ДДС №20» 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0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Добрянская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искорка»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0472" y="3938496"/>
              <a:ext cx="2681597" cy="1232674"/>
            </a:xfrm>
            <a:custGeom>
              <a:avLst/>
              <a:gdLst>
                <a:gd name="connsiteX0" fmla="*/ 0 w 2501651"/>
                <a:gd name="connsiteY0" fmla="*/ 0 h 1232674"/>
                <a:gd name="connsiteX1" fmla="*/ 2501651 w 2501651"/>
                <a:gd name="connsiteY1" fmla="*/ 0 h 1232674"/>
                <a:gd name="connsiteX2" fmla="*/ 2501651 w 2501651"/>
                <a:gd name="connsiteY2" fmla="*/ 1232674 h 1232674"/>
                <a:gd name="connsiteX3" fmla="*/ 0 w 2501651"/>
                <a:gd name="connsiteY3" fmla="*/ 1232674 h 1232674"/>
                <a:gd name="connsiteX4" fmla="*/ 0 w 2501651"/>
                <a:gd name="connsiteY4" fmla="*/ 0 h 123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651" h="1232674">
                  <a:moveTo>
                    <a:pt x="0" y="0"/>
                  </a:moveTo>
                  <a:lnTo>
                    <a:pt x="2501651" y="0"/>
                  </a:lnTo>
                  <a:lnTo>
                    <a:pt x="2501651" y="1232674"/>
                  </a:lnTo>
                  <a:lnTo>
                    <a:pt x="0" y="1232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D7DA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МАДОУ «ДДС №16»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«Играя, шагаю к успеху»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3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1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образование: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всероссийских проверочных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428596" y="1785926"/>
            <a:ext cx="2673677" cy="934638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algn="ctr" defTabSz="4445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Общие результаты ниже краевых по всем трем предметам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5804946" y="1785926"/>
            <a:ext cx="3034039" cy="934637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spcBef>
                <a:spcPct val="0"/>
              </a:spcBef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Наибольшее количество                       «2» и «3» -                                        по русскому языку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4412" y="1397860"/>
            <a:ext cx="8434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классы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(русский язык, математика, окружающий мир)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5016" y="3024617"/>
            <a:ext cx="8434574" cy="6186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(русский язык, математика, история, биология, география, обществознание)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7977" y="5190138"/>
            <a:ext cx="8434574" cy="341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классы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(физика, история)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0279F-62A3-47A9-BB75-59249051AF0A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432165" y="3698648"/>
            <a:ext cx="2411644" cy="1242520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>
              <a:spcBef>
                <a:spcPct val="0"/>
              </a:spcBef>
            </a:pPr>
            <a:r>
              <a:rPr lang="ru-RU" sz="2000" dirty="0">
                <a:solidFill>
                  <a:srgbClr val="2F2B2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itchFamily="18" charset="0"/>
                <a:cs typeface="Times New Roman" pitchFamily="18" charset="0"/>
              </a:rPr>
              <a:t>Общие результаты                     ниже краевых                                  по всем </a:t>
            </a:r>
            <a:r>
              <a:rPr lang="ru-RU" sz="2000" dirty="0" smtClean="0">
                <a:solidFill>
                  <a:srgbClr val="2F2B2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  <a:endParaRPr lang="ru-RU" sz="2000" dirty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2843809" y="3698648"/>
            <a:ext cx="2657729" cy="1242520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algn="ctr" defTabSz="4445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Наибольшее количество «2» и «3» –                                         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рус.языку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4445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математике и истории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501539" y="3698648"/>
            <a:ext cx="3337446" cy="1242520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spcBef>
                <a:spcPct val="0"/>
              </a:spcBef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Самый большой «разрыв» в баллах с краевыми результатами - по географии и обществознанию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441264" y="5576102"/>
            <a:ext cx="2651197" cy="949242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3 раза сократилось количество «2» и «5» по физике</a:t>
            </a:r>
          </a:p>
        </p:txBody>
      </p:sp>
      <p:sp>
        <p:nvSpPr>
          <p:cNvPr id="42" name="Полилиния 41"/>
          <p:cNvSpPr/>
          <p:nvPr/>
        </p:nvSpPr>
        <p:spPr>
          <a:xfrm>
            <a:off x="3101352" y="5576722"/>
            <a:ext cx="2745115" cy="948622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algn="ctr" defTabSz="444500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60% выпускников написали английский язык на «4» и «5»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5846467" y="5576102"/>
            <a:ext cx="3034039" cy="949242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 выпускников из 10 получили по  физике и химии «2» и «3» 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3071802" y="1785926"/>
            <a:ext cx="2745115" cy="934638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algn="ctr" defTabSz="444500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Выросло количество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5» по математике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92791" cy="6680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ЕГЭ-2018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15334" y="5074045"/>
            <a:ext cx="3870914" cy="947244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оличество незначительно, но увеличилось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(предметы по выбору) 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4286248" y="5074045"/>
            <a:ext cx="4541201" cy="947244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сдали базовую математику и не получили аттестат – 3 выпускника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(ПСОШ № 3)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31028" y="3214686"/>
            <a:ext cx="3355154" cy="1214446"/>
          </a:xfrm>
          <a:custGeom>
            <a:avLst/>
            <a:gdLst>
              <a:gd name="connsiteX0" fmla="*/ 0 w 2109673"/>
              <a:gd name="connsiteY0" fmla="*/ 0 h 335858"/>
              <a:gd name="connsiteX1" fmla="*/ 2109673 w 2109673"/>
              <a:gd name="connsiteY1" fmla="*/ 0 h 335858"/>
              <a:gd name="connsiteX2" fmla="*/ 2109673 w 2109673"/>
              <a:gd name="connsiteY2" fmla="*/ 335858 h 335858"/>
              <a:gd name="connsiteX3" fmla="*/ 0 w 2109673"/>
              <a:gd name="connsiteY3" fmla="*/ 335858 h 335858"/>
              <a:gd name="connsiteX4" fmla="*/ 0 w 2109673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673" h="335858">
                <a:moveTo>
                  <a:pt x="0" y="0"/>
                </a:moveTo>
                <a:lnTo>
                  <a:pt x="2109673" y="0"/>
                </a:lnTo>
                <a:lnTo>
                  <a:pt x="2109673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algn="ctr" defTabSz="4445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Доля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высокобалльных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 увеличилась                               по 10 предметам из 13                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кроме англ.яз,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рус.яз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обществознания)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3786182" y="3214686"/>
            <a:ext cx="2494950" cy="1222428"/>
          </a:xfrm>
          <a:custGeom>
            <a:avLst/>
            <a:gdLst>
              <a:gd name="connsiteX0" fmla="*/ 0 w 2109673"/>
              <a:gd name="connsiteY0" fmla="*/ 0 h 335858"/>
              <a:gd name="connsiteX1" fmla="*/ 2109673 w 2109673"/>
              <a:gd name="connsiteY1" fmla="*/ 0 h 335858"/>
              <a:gd name="connsiteX2" fmla="*/ 2109673 w 2109673"/>
              <a:gd name="connsiteY2" fmla="*/ 335858 h 335858"/>
              <a:gd name="connsiteX3" fmla="*/ 0 w 2109673"/>
              <a:gd name="connsiteY3" fmla="*/ 335858 h 335858"/>
              <a:gd name="connsiteX4" fmla="*/ 0 w 2109673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673" h="335858">
                <a:moveTo>
                  <a:pt x="0" y="0"/>
                </a:moveTo>
                <a:lnTo>
                  <a:pt x="2109673" y="0"/>
                </a:lnTo>
                <a:lnTo>
                  <a:pt x="2109673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000" kern="1200" dirty="0" err="1" smtClean="0">
                <a:latin typeface="Times New Roman" pitchFamily="18" charset="0"/>
                <a:cs typeface="Times New Roman" pitchFamily="18" charset="0"/>
              </a:rPr>
              <a:t>высокобалльников</a:t>
            </a: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 по физике и профильной мат-</a:t>
            </a:r>
            <a:r>
              <a:rPr lang="ru-RU" sz="2000" kern="1200" dirty="0" err="1" smtClean="0">
                <a:latin typeface="Times New Roman" pitchFamily="18" charset="0"/>
                <a:cs typeface="Times New Roman" pitchFamily="18" charset="0"/>
              </a:rPr>
              <a:t>ке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375783" y="1428736"/>
            <a:ext cx="2696019" cy="1208176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Баллы выросли                  по 9 предметам из 13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(кроме математики, физики,</a:t>
            </a:r>
          </a:p>
          <a:p>
            <a:pPr lvl="0" algn="ctr" defTabSz="444500" rtl="0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биологии, обществознания)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71802" y="1428736"/>
            <a:ext cx="2771013" cy="1208176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spcBef>
                <a:spcPct val="0"/>
              </a:spcBef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100 баллов по </a:t>
            </a:r>
            <a:r>
              <a:rPr lang="ru-RU" sz="2000" kern="1200" dirty="0" err="1" smtClean="0">
                <a:latin typeface="Times New Roman" pitchFamily="18" charset="0"/>
                <a:cs typeface="Times New Roman" pitchFamily="18" charset="0"/>
              </a:rPr>
              <a:t>рус.языку</a:t>
            </a: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 и химии получили 2 выпускника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5842814" y="1428736"/>
            <a:ext cx="2967544" cy="1208176"/>
          </a:xfrm>
          <a:custGeom>
            <a:avLst/>
            <a:gdLst>
              <a:gd name="connsiteX0" fmla="*/ 0 w 1405075"/>
              <a:gd name="connsiteY0" fmla="*/ 0 h 335858"/>
              <a:gd name="connsiteX1" fmla="*/ 1405075 w 1405075"/>
              <a:gd name="connsiteY1" fmla="*/ 0 h 335858"/>
              <a:gd name="connsiteX2" fmla="*/ 1405075 w 1405075"/>
              <a:gd name="connsiteY2" fmla="*/ 335858 h 335858"/>
              <a:gd name="connsiteX3" fmla="*/ 0 w 1405075"/>
              <a:gd name="connsiteY3" fmla="*/ 335858 h 335858"/>
              <a:gd name="connsiteX4" fmla="*/ 0 w 1405075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075" h="335858">
                <a:moveTo>
                  <a:pt x="0" y="0"/>
                </a:moveTo>
                <a:lnTo>
                  <a:pt x="1405075" y="0"/>
                </a:lnTo>
                <a:lnTo>
                  <a:pt x="1405075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 в «десятке» лидеров в крае                        по среднему баллу ЕГЭ                             по предметам по выбору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1071546"/>
            <a:ext cx="8434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 среднего балла по предметам: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596" y="2857496"/>
            <a:ext cx="8434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Высокобалльные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работы (более 81 балла)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2875" y="4704713"/>
            <a:ext cx="8434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Выпускники,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набравшие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минимальные баллы: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0279F-62A3-47A9-BB75-59249051AF0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571612"/>
            <a:ext cx="2000264" cy="29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/>
          </a:p>
        </p:txBody>
      </p:sp>
      <p:sp>
        <p:nvSpPr>
          <p:cNvPr id="25" name="Полилиния 24"/>
          <p:cNvSpPr/>
          <p:nvPr/>
        </p:nvSpPr>
        <p:spPr>
          <a:xfrm>
            <a:off x="6286512" y="3226830"/>
            <a:ext cx="2576658" cy="1222426"/>
          </a:xfrm>
          <a:custGeom>
            <a:avLst/>
            <a:gdLst>
              <a:gd name="connsiteX0" fmla="*/ 0 w 2109673"/>
              <a:gd name="connsiteY0" fmla="*/ 0 h 335858"/>
              <a:gd name="connsiteX1" fmla="*/ 2109673 w 2109673"/>
              <a:gd name="connsiteY1" fmla="*/ 0 h 335858"/>
              <a:gd name="connsiteX2" fmla="*/ 2109673 w 2109673"/>
              <a:gd name="connsiteY2" fmla="*/ 335858 h 335858"/>
              <a:gd name="connsiteX3" fmla="*/ 0 w 2109673"/>
              <a:gd name="connsiteY3" fmla="*/ 335858 h 335858"/>
              <a:gd name="connsiteX4" fmla="*/ 0 w 2109673"/>
              <a:gd name="connsiteY4" fmla="*/ 0 h 3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673" h="335858">
                <a:moveTo>
                  <a:pt x="0" y="0"/>
                </a:moveTo>
                <a:lnTo>
                  <a:pt x="2109673" y="0"/>
                </a:lnTo>
                <a:lnTo>
                  <a:pt x="2109673" y="335858"/>
                </a:lnTo>
                <a:lnTo>
                  <a:pt x="0" y="33585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12700" rIns="71120" bIns="127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225 баллов и более -          у 27 выпускников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</Template>
  <TotalTime>1815</TotalTime>
  <Words>4292</Words>
  <Application>Microsoft Office PowerPoint</Application>
  <PresentationFormat>Экран (4:3)</PresentationFormat>
  <Paragraphs>361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44</vt:lpstr>
      <vt:lpstr>  Система образования  Добрянского муниципального района:  от стратегических ориентиров  к конкретным результатам </vt:lpstr>
      <vt:lpstr>Цель развития  системы образования Добрянского района: </vt:lpstr>
      <vt:lpstr>Презентация PowerPoint</vt:lpstr>
      <vt:lpstr>1. Управленческий портфель  «Повышение привлекательности учебного процесса для разных категорий детей с целью улучшения образовательных результатов» </vt:lpstr>
      <vt:lpstr>Динамика контингента обучающихся</vt:lpstr>
      <vt:lpstr>Дошкольное образование: доступность</vt:lpstr>
      <vt:lpstr>Качество дошкольного образования</vt:lpstr>
      <vt:lpstr>Общее образование:  Результаты всероссийских проверочных работ</vt:lpstr>
      <vt:lpstr>Основные результаты ЕГЭ-2018</vt:lpstr>
      <vt:lpstr>Выбор учащимися предметов для сдачи ЕГЭ, %</vt:lpstr>
      <vt:lpstr>Основные результаты ОГЭ-2018</vt:lpstr>
      <vt:lpstr>Предварительные результаты приемной кампании в СПО</vt:lpstr>
      <vt:lpstr>Проект «Я люблю математику»</vt:lpstr>
      <vt:lpstr>Презентация PowerPoint</vt:lpstr>
      <vt:lpstr>Цифровизация образовательного процесса</vt:lpstr>
      <vt:lpstr>Техническая оснащенность</vt:lpstr>
      <vt:lpstr> </vt:lpstr>
      <vt:lpstr>Образование детей с ОВЗ</vt:lpstr>
      <vt:lpstr>2. Управленческий портфель  «Повышение привлекательности системы внеурочной (воспитательной) деятельности               как условие личного развития                                    разных категорий детей» </vt:lpstr>
      <vt:lpstr>Талантливые дети</vt:lpstr>
      <vt:lpstr>Проекты развития образовательных учреждений</vt:lpstr>
      <vt:lpstr>3. Управленческий портфель   «Внедрение новых форм  системы оценивания качества образования»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Стратегическая цель развития системы образования  Добрянского муниципального района на 2018-2021 годы</dc:title>
  <dc:creator>User</dc:creator>
  <cp:lastModifiedBy>Наталья</cp:lastModifiedBy>
  <cp:revision>164</cp:revision>
  <cp:lastPrinted>2018-08-27T06:23:03Z</cp:lastPrinted>
  <dcterms:created xsi:type="dcterms:W3CDTF">2018-08-24T09:23:05Z</dcterms:created>
  <dcterms:modified xsi:type="dcterms:W3CDTF">2018-08-28T04:34:09Z</dcterms:modified>
</cp:coreProperties>
</file>