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36" r:id="rId2"/>
  </p:sldMasterIdLst>
  <p:sldIdLst>
    <p:sldId id="256" r:id="rId3"/>
    <p:sldId id="262" r:id="rId4"/>
    <p:sldId id="257" r:id="rId5"/>
    <p:sldId id="270" r:id="rId6"/>
    <p:sldId id="260" r:id="rId7"/>
    <p:sldId id="263" r:id="rId8"/>
    <p:sldId id="278" r:id="rId9"/>
    <p:sldId id="273" r:id="rId10"/>
    <p:sldId id="271" r:id="rId11"/>
    <p:sldId id="267" r:id="rId12"/>
    <p:sldId id="261" r:id="rId13"/>
    <p:sldId id="265" r:id="rId14"/>
    <p:sldId id="269" r:id="rId15"/>
    <p:sldId id="272" r:id="rId16"/>
    <p:sldId id="277" r:id="rId17"/>
    <p:sldId id="276" r:id="rId18"/>
    <p:sldId id="266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33FF"/>
    <a:srgbClr val="9900CC"/>
    <a:srgbClr val="00CC66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2439-EB7A-404F-B789-99DD48F4D92F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1A45-6ACA-4125-ACC8-A1250B615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58E-0E86-41F0-A142-66E034348C69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6A781-AA2D-4A3B-BE8D-F4A6FB1E2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1706-C005-46A3-9C27-553151E700E9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F5E7-1A73-404D-B6E4-74539BFCE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D55F-5AFF-4260-B098-D412DCB2D139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19888-5435-47C3-9835-60B504ED8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C8CD-D17B-46E1-B817-FCF32CD0D90E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C36A-12CD-4FF9-B10B-77ED4F975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E7B5-5922-4184-A561-39C3F1892EAA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A55FC-8AC7-4281-BB96-183803640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ADFD-72E3-4488-8F4A-3C462DBDEDAB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F9E7-EB86-4B85-B52B-093D88CB6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8C90-7684-42EA-AD29-66548FF495A1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BC62-B6A4-48F5-9CB0-0EEA4E8B6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C2439-EB7A-404F-B789-99DD48F4D92F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1A45-6ACA-4125-ACC8-A1250B615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4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36423-5E79-43B5-A4EF-7B7FABC33DD1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658FB-42FB-4D67-A047-EAA12EA186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32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35897-DF3F-4D52-8985-8367880F7B9A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151B2-EEEF-4CCD-9299-37A54BC0C5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6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6423-5E79-43B5-A4EF-7B7FABC33DD1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58FB-42FB-4D67-A047-EAA12EA18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7E343-6487-4335-9CCC-76F62B206605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D02C-7151-4E29-A24C-FD26C33DCD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3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3208C-D92D-48F1-A5A8-1CBD57FE55BB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87652-4B78-402F-980F-4163BAC407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16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883A41-C002-40E8-B329-B13A662997DA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50FF-2A3E-40A5-9B33-86D39D43CC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2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AC666-41D4-4A35-97B6-2DD99912AFC0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4DEB4-C97C-44D3-B2B3-278BD01C9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22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F46A9-E56F-4801-BFB5-C229C0DD6A55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2BA21-964E-49D5-9D38-BDE6443420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4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F19AC-EE03-4942-BDA8-05029B318BF3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D0E9-3F65-4AED-9A2A-FC172374F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40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8ADFD-72E3-4488-8F4A-3C462DBDEDAB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F9E7-EB86-4B85-B52B-093D88CB65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65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98C90-7684-42EA-AD29-66548FF495A1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1BC62-B6A4-48F5-9CB0-0EEA4E8B60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5897-DF3F-4D52-8985-8367880F7B9A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151B2-EEEF-4CCD-9299-37A54BC0C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E343-6487-4335-9CCC-76F62B206605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D02C-7151-4E29-A24C-FD26C33DC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208C-D92D-48F1-A5A8-1CBD57FE55BB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7652-4B78-402F-980F-4163BAC40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3A41-C002-40E8-B329-B13A662997DA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50FF-2A3E-40A5-9B33-86D39D43C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C666-41D4-4A35-97B6-2DD99912AFC0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DEB4-C97C-44D3-B2B3-278BD01C9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46A9-E56F-4801-BFB5-C229C0DD6A55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BA21-964E-49D5-9D38-BDE644342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F19AC-EE03-4942-BDA8-05029B318BF3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D0E9-3F65-4AED-9A2A-FC172374F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06DFC-62EA-4AF5-B782-1F48A73EDE61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1BEE7F42-19DE-41E3-A02B-C70948188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706DFC-62EA-4AF5-B782-1F48A73EDE61}" type="datetimeFigureOut">
              <a:rPr lang="ru-RU" smtClean="0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EE7F42-19DE-41E3-A02B-C70948188B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0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3279775" y="52635"/>
            <a:ext cx="8912225" cy="1281113"/>
          </a:xfrm>
        </p:spPr>
        <p:txBody>
          <a:bodyPr/>
          <a:lstStyle/>
          <a:p>
            <a:pPr algn="ctr"/>
            <a:r>
              <a:rPr lang="ru-RU" sz="2800" dirty="0">
                <a:latin typeface="Arial" charset="0"/>
              </a:rPr>
              <a:t>Р</a:t>
            </a:r>
            <a:r>
              <a:rPr lang="ru-RU" sz="2800" dirty="0" smtClean="0">
                <a:latin typeface="Arial" charset="0"/>
              </a:rPr>
              <a:t>одительское собрание (подготовительные группы)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83894" y="955741"/>
            <a:ext cx="91200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FF"/>
                </a:solidFill>
              </a:rPr>
              <a:t>Итоги </a:t>
            </a:r>
            <a:r>
              <a:rPr lang="ru-RU" sz="6600" b="1" dirty="0">
                <a:solidFill>
                  <a:srgbClr val="FF00FF"/>
                </a:solidFill>
              </a:rPr>
              <a:t>обследования </a:t>
            </a:r>
            <a:endParaRPr lang="ru-RU" sz="6600" b="1" dirty="0" smtClean="0">
              <a:solidFill>
                <a:srgbClr val="FF00FF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FF00FF"/>
                </a:solidFill>
              </a:rPr>
              <a:t>речи </a:t>
            </a:r>
            <a:r>
              <a:rPr lang="ru-RU" sz="6600" b="1" dirty="0">
                <a:solidFill>
                  <a:srgbClr val="FF00FF"/>
                </a:solidFill>
              </a:rPr>
              <a:t>у детей. </a:t>
            </a:r>
          </a:p>
          <a:p>
            <a:pPr algn="ctr"/>
            <a:r>
              <a:rPr lang="ru-RU" sz="6600" b="1" dirty="0" smtClean="0">
                <a:solidFill>
                  <a:srgbClr val="FF00FF"/>
                </a:solidFill>
              </a:rPr>
              <a:t>Цель и задачи </a:t>
            </a:r>
          </a:p>
          <a:p>
            <a:pPr algn="ctr"/>
            <a:r>
              <a:rPr lang="ru-RU" sz="6600" b="1" dirty="0" smtClean="0">
                <a:solidFill>
                  <a:srgbClr val="FF00FF"/>
                </a:solidFill>
              </a:rPr>
              <a:t>работы </a:t>
            </a:r>
            <a:r>
              <a:rPr lang="ru-RU" sz="6600" b="1" dirty="0" err="1">
                <a:solidFill>
                  <a:srgbClr val="FF00FF"/>
                </a:solidFill>
              </a:rPr>
              <a:t>логопункта</a:t>
            </a:r>
            <a:r>
              <a:rPr lang="ru-RU" sz="6600" b="1" dirty="0">
                <a:solidFill>
                  <a:srgbClr val="FF00FF"/>
                </a:solidFill>
              </a:rPr>
              <a:t> </a:t>
            </a:r>
          </a:p>
          <a:p>
            <a:pPr algn="ctr"/>
            <a:endParaRPr lang="ru-RU" sz="6000" dirty="0">
              <a:solidFill>
                <a:srgbClr val="FF00FF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539038" y="5586839"/>
            <a:ext cx="3989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учитель </a:t>
            </a:r>
            <a:r>
              <a:rPr lang="ru-RU" sz="2400" dirty="0">
                <a:latin typeface="Times New Roman" pitchFamily="18" charset="0"/>
              </a:rPr>
              <a:t>– логопед</a:t>
            </a:r>
          </a:p>
          <a:p>
            <a:r>
              <a:rPr lang="ru-RU" sz="2400" dirty="0" smtClean="0">
                <a:latin typeface="Times New Roman" pitchFamily="18" charset="0"/>
              </a:rPr>
              <a:t>Наталья Ивановна </a:t>
            </a:r>
            <a:r>
              <a:rPr lang="ru-RU" sz="2400" dirty="0" err="1" smtClean="0">
                <a:latin typeface="Times New Roman" pitchFamily="18" charset="0"/>
              </a:rPr>
              <a:t>Посягина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04222" y="0"/>
            <a:ext cx="10010660" cy="6858000"/>
          </a:xfrm>
        </p:spPr>
        <p:txBody>
          <a:bodyPr rtlCol="0"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заведующей МБДОУ «ДДС №21»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Шевченко Ларисе Борисовне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родителя (законного представителя)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________________________________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заявление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Я, _____________________________________________________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(фамилия, имя. отчество родителя)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прошу зачислить моего ребёнка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_______________________________________________________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(фамилия, имя. отчество ребенка)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логопедический пункт МБДОУ «ДДС №21»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Обязуюсь выполнять следующие требования: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рекомендации учителя-логопеда или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ДОО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обращаться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 неврологу,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ортодонту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психиатру и к другим специалистам;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систематически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посещать логопедические занятия;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выполнять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рекомендации и домашние задания учителя-логопеда; на каждое занятие приносить рабочую тетрадь;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поставленные учителем-логопедом звуки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автоматизировать и контролировать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в повседневной речи ребёнка;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приглашению учителя-логопеда посещать собрания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консультации.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    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Примечание.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При систематическом невыполнении требований или длительных пропусках (отсутствие ребенка в ДОУ более 2-х месяцев; невыполнение заданий учителя- логопеда к 3-м занятиям подряд без объяснения причины)  ребёнок может быть отчислен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логопункта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Последующее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зачисление возможно только при наличии свободных мест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невыполнения мною требований претензий по результатам коррекции речи иметь не буду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условиями зачисления ознакомлен(а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Подпись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___________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/____________________/                            Дата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«______»___________________20_____г.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136" y="306388"/>
            <a:ext cx="7574974" cy="795048"/>
          </a:xfrm>
        </p:spPr>
        <p:txBody>
          <a:bodyPr>
            <a:normAutofit fontScale="90000"/>
          </a:bodyPr>
          <a:lstStyle/>
          <a:p>
            <a:pPr algn="ctr" defTabSz="914400" eaLnBrk="0" hangingPunct="0"/>
            <a:r>
              <a:rPr lang="ru-RU" altLang="ru-RU" sz="32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График работы</a:t>
            </a:r>
            <a:r>
              <a:rPr lang="ru-RU" altLang="ru-RU" sz="13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учителя – логопеда</a:t>
            </a:r>
            <a:r>
              <a:rPr lang="ru-RU" altLang="ru-RU" sz="13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altLang="ru-RU" sz="1300" dirty="0" smtClean="0">
                <a:solidFill>
                  <a:srgbClr val="FF0000"/>
                </a:solidFill>
                <a:latin typeface="Arial" charset="0"/>
              </a:rPr>
            </a:br>
            <a:endParaRPr lang="ru-RU" sz="3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64944"/>
              </p:ext>
            </p:extLst>
          </p:nvPr>
        </p:nvGraphicFramePr>
        <p:xfrm>
          <a:off x="1459313" y="1101436"/>
          <a:ext cx="9507305" cy="527853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8722"/>
                <a:gridCol w="5758583"/>
              </a:tblGrid>
              <a:tr h="7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8.00 – 12.00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индивидуальная, подгрупповая работа с детьми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</a:endParaRPr>
                    </a:p>
                  </a:txBody>
                  <a:tcPr marL="29113" marR="29113" marT="0" marB="0" anchor="ctr" horzOverflow="overflow"/>
                </a:tc>
              </a:tr>
              <a:tr h="1136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8.00 – 10.00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индивидуальная работа с детьми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</a:endParaRPr>
                    </a:p>
                  </a:txBody>
                  <a:tcPr marL="29113" marR="29113" marT="0" marB="0" anchor="ctr" horzOverflow="overflow"/>
                </a:tc>
              </a:tr>
              <a:tr h="852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8.00 – 12.30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индивидуальная, подгрупповая работа с детьми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</a:endParaRPr>
                    </a:p>
                  </a:txBody>
                  <a:tcPr marL="29113" marR="29113" marT="0" marB="0" anchor="ctr" horzOverflow="overflow"/>
                </a:tc>
              </a:tr>
              <a:tr h="1705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13.30 – 15.00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методическая работа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15.00 – 18.00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индивидуальная, подгрупповая работа с детьми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18.00 – 19.00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</a:rPr>
                        <a:t>консультации для родителей</a:t>
                      </a:r>
                    </a:p>
                  </a:txBody>
                  <a:tcPr marL="29113" marR="29113" marT="0" marB="0" anchor="ctr" horzOverflow="overflow"/>
                </a:tc>
              </a:tr>
              <a:tr h="852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8.00 – 12.00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индивидуальная, подгрупповая работа с детьми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633920" y="304400"/>
            <a:ext cx="9570234" cy="8100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</a:rPr>
              <a:t>Индивидуальные, подгрупповые  занятия 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2879535" y="1235850"/>
            <a:ext cx="6296891" cy="3920044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3333FF"/>
                </a:solidFill>
              </a:rPr>
              <a:t>Группа №4</a:t>
            </a:r>
            <a:r>
              <a:rPr lang="ru-RU" sz="4000" b="1" dirty="0" smtClean="0"/>
              <a:t>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Понедельник (утро), четверг (вечер)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i="1" dirty="0" smtClean="0">
                <a:solidFill>
                  <a:srgbClr val="3333FF"/>
                </a:solidFill>
              </a:rPr>
              <a:t>Группа  №11</a:t>
            </a:r>
            <a:endParaRPr lang="ru-RU" sz="4000" b="1" dirty="0"/>
          </a:p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</a:rPr>
              <a:t>реда, пятница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(утро)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467885" y="184266"/>
            <a:ext cx="9985230" cy="70730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документации необходимо</a:t>
            </a:r>
            <a:b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анкету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t="19806" r="53653" b="9468"/>
          <a:stretch/>
        </p:blipFill>
        <p:spPr bwMode="auto">
          <a:xfrm>
            <a:off x="4781553" y="1316888"/>
            <a:ext cx="3486684" cy="535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7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56068" y="132751"/>
            <a:ext cx="10908405" cy="24043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исправления звукопроизношения, ребенок отчисляется с </a:t>
            </a:r>
            <a:r>
              <a:rPr lang="ru-RU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логопункта</a:t>
            </a:r>
            <a:r>
              <a:rPr lang="ru-RU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его место зачисляется другой ребенок из списка нуждающихся в логопедической помощи 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t="41948" r="53613" b="23740"/>
          <a:stretch/>
        </p:blipFill>
        <p:spPr bwMode="auto">
          <a:xfrm>
            <a:off x="6479079" y="2537138"/>
            <a:ext cx="5485394" cy="40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6068" y="2537138"/>
            <a:ext cx="524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Родители знакомятся  с результатами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коррекционной работы и рекомендациями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392815" y="248661"/>
            <a:ext cx="9985230" cy="13818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выполнять домашнее задание?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19215" r="54336" b="25101"/>
          <a:stretch/>
        </p:blipFill>
        <p:spPr bwMode="auto">
          <a:xfrm>
            <a:off x="3989036" y="939578"/>
            <a:ext cx="4348329" cy="55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87479" y="163156"/>
            <a:ext cx="10312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3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9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должны постоянно помнить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не передается по наследству. </a:t>
            </a: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перенимает опыт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</a:t>
            </a: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окружающих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овладение речью </a:t>
            </a:r>
            <a:endParaRPr lang="ru-RU" sz="29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прямой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окружающей речевой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среды. Поэтому так важно, чтобы </a:t>
            </a: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создавали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endParaRPr lang="ru-RU" sz="29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речевую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 для </a:t>
            </a: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общения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ребенком.</a:t>
            </a:r>
            <a:endParaRPr lang="ru-RU" sz="29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900" b="1" i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об этом, уважаемые взрослые!!!</a:t>
            </a:r>
          </a:p>
        </p:txBody>
      </p:sp>
      <p:pic>
        <p:nvPicPr>
          <p:cNvPr id="32771" name="Picture 6" descr="777"/>
          <p:cNvPicPr>
            <a:picLocks noChangeAspect="1" noChangeArrowheads="1"/>
          </p:cNvPicPr>
          <p:nvPr/>
        </p:nvPicPr>
        <p:blipFill>
          <a:blip r:embed="rId2">
            <a:lum bright="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87" y="4031088"/>
            <a:ext cx="3948590" cy="267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302" y="453243"/>
            <a:ext cx="11174569" cy="6285695"/>
          </a:xfr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371975" y="5640388"/>
            <a:ext cx="34512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6600" b="1" dirty="0">
                <a:solidFill>
                  <a:srgbClr val="00FF00"/>
                </a:solidFill>
                <a:latin typeface="Calibri" pitchFamily="34" charset="0"/>
              </a:rPr>
              <a:t>Успехов!</a:t>
            </a:r>
            <a:r>
              <a:rPr lang="ru-RU" dirty="0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35145" y="1787238"/>
            <a:ext cx="11358562" cy="4405744"/>
          </a:xfrm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3333FF"/>
                </a:solidFill>
              </a:rPr>
              <a:t>«Воспитывает все: люди, вещи, явления, но прежде всего и дольше всего люди. </a:t>
            </a:r>
          </a:p>
          <a:p>
            <a:pPr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3333FF"/>
                </a:solidFill>
              </a:rPr>
              <a:t>   Из них на первом месте </a:t>
            </a:r>
            <a:r>
              <a:rPr lang="ru-RU" sz="3600" b="1" dirty="0" smtClean="0">
                <a:solidFill>
                  <a:srgbClr val="FF0000"/>
                </a:solidFill>
              </a:rPr>
              <a:t>РОДИТЕЛИ</a:t>
            </a:r>
            <a:r>
              <a:rPr lang="ru-RU" sz="3600" b="1" dirty="0" smtClean="0">
                <a:solidFill>
                  <a:srgbClr val="3333FF"/>
                </a:solidFill>
              </a:rPr>
              <a:t> </a:t>
            </a:r>
            <a:r>
              <a:rPr lang="ru-RU" sz="3200" b="1" dirty="0" smtClean="0">
                <a:solidFill>
                  <a:srgbClr val="3333FF"/>
                </a:solidFill>
              </a:rPr>
              <a:t>и </a:t>
            </a:r>
            <a:r>
              <a:rPr lang="ru-RU" sz="3600" b="1" dirty="0" smtClean="0">
                <a:solidFill>
                  <a:srgbClr val="FF0000"/>
                </a:solidFill>
              </a:rPr>
              <a:t>ПЕДАГОГИ</a:t>
            </a:r>
            <a:r>
              <a:rPr lang="ru-RU" sz="3200" b="1" dirty="0" smtClean="0">
                <a:solidFill>
                  <a:srgbClr val="3333FF"/>
                </a:solidFill>
              </a:rPr>
              <a:t>». </a:t>
            </a:r>
          </a:p>
          <a:p>
            <a:pPr algn="ctr">
              <a:buFont typeface="Wingdings 3" pitchFamily="18" charset="2"/>
              <a:buNone/>
            </a:pPr>
            <a:r>
              <a:rPr lang="ru-RU" sz="3200" b="1" dirty="0" smtClean="0"/>
              <a:t>                                                                </a:t>
            </a:r>
            <a:endParaRPr lang="ru-RU" sz="3200" b="1" dirty="0"/>
          </a:p>
          <a:p>
            <a:pPr algn="ctr">
              <a:buFont typeface="Wingdings 3" pitchFamily="18" charset="2"/>
              <a:buNone/>
            </a:pPr>
            <a:r>
              <a:rPr lang="ru-RU" sz="3200" b="1" dirty="0" smtClean="0"/>
              <a:t>                                                                 </a:t>
            </a:r>
            <a:r>
              <a:rPr lang="ru-RU" sz="3200" b="1" i="1" dirty="0" smtClean="0"/>
              <a:t>Макаренко А.С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4696" y="160482"/>
            <a:ext cx="10016404" cy="6045200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работы </a:t>
            </a:r>
            <a:r>
              <a:rPr lang="ru-RU" sz="28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логопункта</a:t>
            </a:r>
            <a:endParaRPr lang="ru-RU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2017– 2018 год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Цель: </a:t>
            </a:r>
            <a:r>
              <a:rPr lang="ru-RU" dirty="0" smtClean="0">
                <a:latin typeface="Arial Black" pitchFamily="34" charset="0"/>
              </a:rPr>
              <a:t>Своевременное </a:t>
            </a:r>
            <a:r>
              <a:rPr lang="ru-RU" dirty="0">
                <a:latin typeface="Arial Black" pitchFamily="34" charset="0"/>
              </a:rPr>
              <a:t>выявление нарушений речевого развития и коррекция дефектов речи детей, путем применения, наряду с общепринятыми, специальных логопедических методов и приемов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Задачи: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u="sng" dirty="0">
                <a:solidFill>
                  <a:srgbClr val="FF6600"/>
                </a:solidFill>
                <a:latin typeface="Arial Black" pitchFamily="34" charset="0"/>
              </a:rPr>
              <a:t>Диагностическая </a:t>
            </a:r>
            <a:endParaRPr lang="ru-RU" b="1" dirty="0">
              <a:solidFill>
                <a:srgbClr val="FF6600"/>
              </a:solidFill>
              <a:latin typeface="Arial Black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Arial Black" pitchFamily="34" charset="0"/>
              </a:rPr>
              <a:t>Диагностировать и анализировать уровень развития речевой деятельности детей.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u="sng" dirty="0" smtClean="0">
                <a:solidFill>
                  <a:srgbClr val="FF6600"/>
                </a:solidFill>
                <a:latin typeface="Arial Black" pitchFamily="34" charset="0"/>
              </a:rPr>
              <a:t>Профилактическая </a:t>
            </a:r>
            <a:endParaRPr lang="ru-RU" b="1" dirty="0">
              <a:solidFill>
                <a:srgbClr val="FF6600"/>
              </a:solidFill>
              <a:latin typeface="Arial Black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Arial Black" pitchFamily="34" charset="0"/>
              </a:rPr>
              <a:t>Осуществлять профилактику нарушений речи у воспитанников, в том числе и нарушений письменной речи.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u="sng" dirty="0" smtClean="0">
                <a:solidFill>
                  <a:srgbClr val="FF6600"/>
                </a:solidFill>
                <a:latin typeface="Arial Black" pitchFamily="34" charset="0"/>
              </a:rPr>
              <a:t>Коррекционная </a:t>
            </a:r>
            <a:endParaRPr lang="ru-RU" b="1" dirty="0">
              <a:solidFill>
                <a:srgbClr val="FF6600"/>
              </a:solidFill>
              <a:latin typeface="Arial Black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Arial Black" pitchFamily="34" charset="0"/>
              </a:rPr>
              <a:t>Осуществлять работу, направленную на максимальную коррекцию отклонений в развитии у воспитанников, зачисленных на </a:t>
            </a:r>
            <a:r>
              <a:rPr lang="ru-RU" b="1" dirty="0" err="1">
                <a:latin typeface="Arial Black" pitchFamily="34" charset="0"/>
              </a:rPr>
              <a:t>логопункт</a:t>
            </a:r>
            <a:r>
              <a:rPr lang="ru-RU" b="1" dirty="0">
                <a:latin typeface="Arial Black" pitchFamily="34" charset="0"/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u="sng" dirty="0" smtClean="0">
                <a:solidFill>
                  <a:srgbClr val="FF6600"/>
                </a:solidFill>
                <a:latin typeface="Arial Black" pitchFamily="34" charset="0"/>
              </a:rPr>
              <a:t>Консультативная</a:t>
            </a:r>
            <a:endParaRPr lang="ru-RU" b="1" dirty="0">
              <a:solidFill>
                <a:srgbClr val="FF6600"/>
              </a:solidFill>
              <a:latin typeface="Arial Black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Arial Black" pitchFamily="34" charset="0"/>
              </a:rPr>
              <a:t>Формировать родительскую компетенцию в вопросах преодоления речевого нарушения детей.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Arial Black" pitchFamily="34" charset="0"/>
              </a:rPr>
              <a:t>Консультировать педагогов образовательного учреждения по применению специальных методов и приёмов оказания помощи детям, имеющим отклонения в развитии.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0862" y="0"/>
            <a:ext cx="1622738" cy="16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687" y="-341522"/>
            <a:ext cx="10333821" cy="6045200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b="1" dirty="0" smtClean="0">
              <a:solidFill>
                <a:schemeClr val="accent5"/>
              </a:solidFill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b="1" dirty="0">
              <a:solidFill>
                <a:schemeClr val="accent5"/>
              </a:solidFill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solidFill>
                  <a:schemeClr val="accent5"/>
                </a:solidFill>
              </a:rPr>
              <a:t>Коррекционные задачи с детьми,  имеющими нарушения речи: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 smtClean="0">
              <a:solidFill>
                <a:schemeClr val="accent5"/>
              </a:solidFill>
            </a:endParaRPr>
          </a:p>
          <a:p>
            <a:pPr lvl="0"/>
            <a:r>
              <a:rPr lang="ru-RU" sz="2400" b="1" dirty="0" smtClean="0"/>
              <a:t>Формировать </a:t>
            </a:r>
            <a:r>
              <a:rPr lang="ru-RU" sz="2400" b="1" dirty="0"/>
              <a:t>правильное  произношение (артикуляционные навыки, звукопроизношение, слоговая структура).</a:t>
            </a:r>
          </a:p>
          <a:p>
            <a:pPr lvl="0"/>
            <a:r>
              <a:rPr lang="ru-RU" sz="2400" b="1" dirty="0"/>
              <a:t>Способствовать  формированию фонематического слуха, навыков  звукового анализа и синтеза, готовить к обучению грамоте, овладению элементами грамоты.</a:t>
            </a:r>
          </a:p>
          <a:p>
            <a:pPr lvl="0"/>
            <a:r>
              <a:rPr lang="ru-RU" sz="2400" b="1" dirty="0"/>
              <a:t>Способствовать практическому  усвоению лексических и грамматических средств языка.</a:t>
            </a:r>
          </a:p>
          <a:p>
            <a:pPr lvl="0"/>
            <a:r>
              <a:rPr lang="ru-RU" sz="2400" b="1" dirty="0"/>
              <a:t>Развивать навыки связной речи.</a:t>
            </a:r>
          </a:p>
          <a:p>
            <a:pPr lvl="0"/>
            <a:r>
              <a:rPr lang="ru-RU" sz="2400" b="1" dirty="0"/>
              <a:t>Развивать внимание, память, словесно-логическое мышление.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173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718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002150" y="-180304"/>
            <a:ext cx="5174673" cy="7477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CC66"/>
                </a:solidFill>
              </a:rPr>
              <a:t>РЕЧЬ ДЕТЕЙ к 7 годам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46491"/>
              </p:ext>
            </p:extLst>
          </p:nvPr>
        </p:nvGraphicFramePr>
        <p:xfrm>
          <a:off x="90152" y="342610"/>
          <a:ext cx="12003110" cy="66145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19826"/>
                <a:gridCol w="5283284"/>
              </a:tblGrid>
              <a:tr h="211181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B0F0"/>
                          </a:solidFill>
                        </a:rPr>
                        <a:t>должна быть</a:t>
                      </a:r>
                      <a:endParaRPr lang="ru-RU" sz="2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B0F0"/>
                          </a:solidFill>
                        </a:rPr>
                        <a:t>проблемы</a:t>
                      </a:r>
                      <a:r>
                        <a:rPr lang="ru-RU" sz="2000" baseline="0" dirty="0" smtClean="0">
                          <a:solidFill>
                            <a:srgbClr val="00B0F0"/>
                          </a:solidFill>
                        </a:rPr>
                        <a:t> наших детей</a:t>
                      </a:r>
                      <a:endParaRPr lang="ru-RU" sz="2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8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Умеют полно, точно описать предмет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и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по характерным признакам определить его, подбирать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синонимы, антонимы, обобщающие понятия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Не могут описать предмет, неверно подбирают синонимы, антонимы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Недостаточный словарный запас, встречаются «слова-паразиты»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11038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Правильно произносят все звуки родного языка, четко и внятно произносят фразы;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Умеют пользоваться голосовым аппаратом (повышать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и понижать силу голоса), ускорять и замедлять скорость своей речи в зависимости от содержания высказывания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Имеют нарушения звукопроизношения, слоговой структуры слова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Речь невыразительна, не умеют использовать интонации, произносить в быстром или медленном темпе, выделять главные слова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15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Умеют  внятно и четко отвечать на вопросы взрослых, часто используют развернутые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ответы;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Могут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по картинке самостоятельно придумать начало и конец рассказа,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 составить рассказ, сказку,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передать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 последовательно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 их содержание;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пытаются анализировать, сопоставлять и сравнивать явления действительности, делать вывод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Речь состоит их простых предложений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Неспособны построить рассказ, придумать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 сказку, полно и точно  пересказать текст, не сформированы навыки творческого рассказывания, не могут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 вести монолог и поддерживать диалог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689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55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Не допускают грамматические ошибки в речи,</a:t>
                      </a:r>
                      <a:r>
                        <a:rPr lang="ru-RU" sz="1550" b="1" baseline="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ru-RU" sz="155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правильно согласовывают существительные с другими частями речи (в роде, числе, падеже), правильно употребляют предлоги,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55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верно ставят ударение в словах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550" b="1" i="0" kern="12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 Сформирован фонематический слух, определяют последовательность и количество звуков в слове, первый</a:t>
                      </a:r>
                      <a:r>
                        <a:rPr lang="ru-RU" sz="155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 и последний звук, место звука  в слове </a:t>
                      </a:r>
                      <a:r>
                        <a:rPr lang="ru-RU" sz="1550" b="1" i="0" kern="12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(фонематический анализ), собирают слово из звуков (фонематический синтез).</a:t>
                      </a:r>
                      <a:endParaRPr lang="ru-RU" sz="1550" b="1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Присутствуют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аграмматизмы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 в речи, неверно согласовывают существительные с другими частями речи, встречаются ошибки в употреблении предлогов, приставок;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неверно ставят ударение в словах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Недостаточно сформированы фонематические процессы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90163" y="428965"/>
            <a:ext cx="10244705" cy="5714258"/>
          </a:xfrm>
        </p:spPr>
        <p:txBody>
          <a:bodyPr/>
          <a:lstStyle/>
          <a:p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обследовано: 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детей (гр.№ 4 и 11)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Выявлено:  </a:t>
            </a:r>
            <a:b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в норме: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детей (4+1)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ФНР: 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ФФНР: 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детей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ОНР </a:t>
            </a:r>
            <a:r>
              <a:rPr lang="en-US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уровня: 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ОНР </a:t>
            </a:r>
            <a:r>
              <a:rPr lang="en-US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уровня: 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</a:t>
            </a:r>
            <a:b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ОНР </a:t>
            </a:r>
            <a:r>
              <a:rPr lang="en-US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40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ребенок</a:t>
            </a:r>
            <a:b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СНР </a:t>
            </a:r>
            <a:r>
              <a:rPr lang="ru-RU" sz="4000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сред.ст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ребенок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7" y="103031"/>
            <a:ext cx="11372045" cy="6503831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ОНР (общее недоразвитие речи) </a:t>
            </a:r>
            <a:r>
              <a:rPr lang="en-US" sz="1800" b="1" dirty="0">
                <a:solidFill>
                  <a:srgbClr val="FF0000"/>
                </a:solidFill>
              </a:rPr>
              <a:t>I</a:t>
            </a:r>
            <a:r>
              <a:rPr lang="ru-RU" sz="1800" b="1" dirty="0">
                <a:solidFill>
                  <a:srgbClr val="FF0000"/>
                </a:solidFill>
              </a:rPr>
              <a:t> уровня</a:t>
            </a:r>
            <a:r>
              <a:rPr lang="ru-RU" sz="1800" dirty="0">
                <a:solidFill>
                  <a:srgbClr val="FF0000"/>
                </a:solidFill>
              </a:rPr>
              <a:t>: </a:t>
            </a:r>
            <a:r>
              <a:rPr lang="ru-RU" sz="1800" dirty="0"/>
              <a:t>полное отсутствие речи или наличие лишь ее элементов (</a:t>
            </a:r>
            <a:r>
              <a:rPr lang="ru-RU" sz="1800" dirty="0" err="1"/>
              <a:t>лепетные</a:t>
            </a:r>
            <a:r>
              <a:rPr lang="ru-RU" sz="1800" dirty="0"/>
              <a:t> слова, звукоподражания, </a:t>
            </a:r>
            <a:r>
              <a:rPr lang="ru-RU" sz="1800" dirty="0" err="1"/>
              <a:t>звукокомплексы</a:t>
            </a:r>
            <a:r>
              <a:rPr lang="ru-RU" sz="1800" dirty="0"/>
              <a:t>) в возрасте, когда у </a:t>
            </a: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нормально </a:t>
            </a:r>
            <a:r>
              <a:rPr lang="ru-RU" sz="1800" dirty="0"/>
              <a:t>развивающихся детей речь  в основном сформирована. Понимание </a:t>
            </a: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обращенной </a:t>
            </a:r>
            <a:r>
              <a:rPr lang="ru-RU" sz="1800" dirty="0"/>
              <a:t>речи неполное.</a:t>
            </a:r>
            <a:br>
              <a:rPr lang="ru-RU" sz="1800" dirty="0"/>
            </a:br>
            <a:r>
              <a:rPr lang="ru-RU" sz="1800" b="1" dirty="0">
                <a:solidFill>
                  <a:srgbClr val="FF0000"/>
                </a:solidFill>
              </a:rPr>
              <a:t>ОНР </a:t>
            </a:r>
            <a:r>
              <a:rPr lang="en-US" sz="1800" b="1" dirty="0">
                <a:solidFill>
                  <a:srgbClr val="FF0000"/>
                </a:solidFill>
              </a:rPr>
              <a:t>II</a:t>
            </a:r>
            <a:r>
              <a:rPr lang="ru-RU" sz="1800" b="1" dirty="0">
                <a:solidFill>
                  <a:srgbClr val="FF0000"/>
                </a:solidFill>
              </a:rPr>
              <a:t> уровня</a:t>
            </a:r>
            <a:r>
              <a:rPr lang="ru-RU" sz="1800" dirty="0">
                <a:solidFill>
                  <a:srgbClr val="FF0000"/>
                </a:solidFill>
              </a:rPr>
              <a:t>: </a:t>
            </a:r>
            <a:r>
              <a:rPr lang="ru-RU" sz="1800" dirty="0"/>
              <a:t>искаженная фонетически и грамматически фраза, предложения простой конструкции из 2-4 слов. Понимание речи неполное. Полиморфное нарушение звукопроизношения, наличие большого количества (16-20) несформированных звуков.</a:t>
            </a:r>
            <a:br>
              <a:rPr lang="ru-RU" sz="1800" dirty="0"/>
            </a:br>
            <a:r>
              <a:rPr lang="ru-RU" sz="1800" b="1" dirty="0">
                <a:solidFill>
                  <a:srgbClr val="FF0000"/>
                </a:solidFill>
              </a:rPr>
              <a:t>ОНР </a:t>
            </a:r>
            <a:r>
              <a:rPr lang="en-US" sz="1800" b="1" dirty="0">
                <a:solidFill>
                  <a:srgbClr val="FF0000"/>
                </a:solidFill>
              </a:rPr>
              <a:t>III</a:t>
            </a:r>
            <a:r>
              <a:rPr lang="ru-RU" sz="1800" b="1" dirty="0">
                <a:solidFill>
                  <a:srgbClr val="FF0000"/>
                </a:solidFill>
              </a:rPr>
              <a:t> уровня</a:t>
            </a:r>
            <a:r>
              <a:rPr lang="ru-RU" sz="1800" i="1" dirty="0">
                <a:solidFill>
                  <a:srgbClr val="FF0000"/>
                </a:solidFill>
              </a:rPr>
              <a:t>:</a:t>
            </a:r>
            <a:r>
              <a:rPr lang="ru-RU" sz="1800" dirty="0"/>
              <a:t>  наличие сравнительно развернутой  фразовой речи с элементами лексико-грамматического и фонетико-фонематического недоразвития. Лексика  включает все части речи. Понимание обращенной речи  приближается к норме. Незначительное нарушение звукопроизношения.</a:t>
            </a:r>
            <a:br>
              <a:rPr lang="ru-RU" sz="1800" dirty="0"/>
            </a:br>
            <a:r>
              <a:rPr lang="ru-RU" sz="1800" b="1" dirty="0">
                <a:solidFill>
                  <a:srgbClr val="FF0000"/>
                </a:solidFill>
              </a:rPr>
              <a:t>ОНР </a:t>
            </a:r>
            <a:r>
              <a:rPr lang="en-US" sz="1800" b="1" dirty="0">
                <a:solidFill>
                  <a:srgbClr val="FF0000"/>
                </a:solidFill>
              </a:rPr>
              <a:t>IV</a:t>
            </a:r>
            <a:r>
              <a:rPr lang="ru-RU" sz="1800" b="1" dirty="0">
                <a:solidFill>
                  <a:srgbClr val="FF0000"/>
                </a:solidFill>
              </a:rPr>
              <a:t> уровня</a:t>
            </a:r>
            <a:r>
              <a:rPr lang="ru-RU" sz="1800" dirty="0">
                <a:solidFill>
                  <a:srgbClr val="FF0000"/>
                </a:solidFill>
              </a:rPr>
              <a:t>: </a:t>
            </a:r>
            <a:r>
              <a:rPr lang="ru-RU" sz="1800" dirty="0"/>
              <a:t>развернутая фразовая речь с незначительными изменениями всех компонентов языка (лексика, фонетика, грамматика), которые чаще всего проявляются в процессе выполнения специальных заданий. Полное понимание обращенной речи.</a:t>
            </a:r>
            <a:br>
              <a:rPr lang="ru-RU" sz="1800" dirty="0"/>
            </a:br>
            <a:r>
              <a:rPr lang="ru-RU" sz="1800" b="1" dirty="0">
                <a:solidFill>
                  <a:srgbClr val="FF0000"/>
                </a:solidFill>
              </a:rPr>
              <a:t>ФФНР </a:t>
            </a:r>
            <a:r>
              <a:rPr lang="ru-RU" sz="1800" dirty="0">
                <a:solidFill>
                  <a:srgbClr val="FF0000"/>
                </a:solidFill>
              </a:rPr>
              <a:t>(фонетико-фонематическое недоразвитие речи): </a:t>
            </a:r>
            <a:r>
              <a:rPr lang="ru-RU" sz="1800" dirty="0"/>
              <a:t>дети с нормальным физическим </a:t>
            </a:r>
            <a:r>
              <a:rPr lang="ru-RU" sz="1800" dirty="0" smtClean="0"/>
              <a:t>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слухом </a:t>
            </a:r>
            <a:r>
              <a:rPr lang="ru-RU" sz="1800" dirty="0"/>
              <a:t>и интеллектом, у которых нарушены произносительная сторона речи 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фонематический </a:t>
            </a:r>
            <a:r>
              <a:rPr lang="ru-RU" sz="1800" dirty="0"/>
              <a:t>слух, т.е. слух, позволяющий различать и узнавать фонемы (звуки)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родного </a:t>
            </a:r>
            <a:r>
              <a:rPr lang="ru-RU" sz="1800" dirty="0"/>
              <a:t>языка.</a:t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dirty="0" smtClean="0"/>
              <a:t>        </a:t>
            </a:r>
            <a:r>
              <a:rPr lang="ru-RU" sz="1800" b="1" smtClean="0">
                <a:solidFill>
                  <a:srgbClr val="FF0000"/>
                </a:solidFill>
              </a:rPr>
              <a:t>ФНР</a:t>
            </a:r>
            <a:r>
              <a:rPr lang="ru-RU" sz="180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(фонетическое недоразвитие речи): </a:t>
            </a:r>
            <a:r>
              <a:rPr lang="ru-RU" sz="1800" dirty="0"/>
              <a:t>дети с нормальным физическим слухом 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интеллектом</a:t>
            </a:r>
            <a:r>
              <a:rPr lang="ru-RU" sz="1800" dirty="0"/>
              <a:t>, у которых нарушена произносительная сторона </a:t>
            </a:r>
            <a:r>
              <a:rPr lang="ru-RU" sz="1800" dirty="0" smtClean="0"/>
              <a:t>речи</a:t>
            </a:r>
            <a:br>
              <a:rPr lang="ru-RU" sz="1800" dirty="0" smtClean="0"/>
            </a:br>
            <a:r>
              <a:rPr lang="ru-RU" sz="1800" smtClean="0"/>
              <a:t>         </a:t>
            </a:r>
            <a:r>
              <a:rPr lang="ru-RU" sz="1800" b="1" smtClean="0">
                <a:solidFill>
                  <a:srgbClr val="FF0000"/>
                </a:solidFill>
              </a:rPr>
              <a:t>СНР </a:t>
            </a:r>
            <a:r>
              <a:rPr lang="ru-RU" sz="1800" b="1" dirty="0" smtClean="0">
                <a:solidFill>
                  <a:srgbClr val="FF0000"/>
                </a:solidFill>
              </a:rPr>
              <a:t>(</a:t>
            </a:r>
            <a:r>
              <a:rPr lang="ru-RU" sz="1800" b="1" dirty="0">
                <a:solidFill>
                  <a:srgbClr val="FF0000"/>
                </a:solidFill>
              </a:rPr>
              <a:t>с</a:t>
            </a:r>
            <a:r>
              <a:rPr lang="ru-RU" sz="1800" b="1" dirty="0" smtClean="0">
                <a:solidFill>
                  <a:srgbClr val="FF0000"/>
                </a:solidFill>
              </a:rPr>
              <a:t>истемное</a:t>
            </a:r>
            <a:r>
              <a:rPr lang="ru-RU" sz="1800" b="1" dirty="0">
                <a:solidFill>
                  <a:srgbClr val="FF0000"/>
                </a:solidFill>
              </a:rPr>
              <a:t> недоразвитие </a:t>
            </a:r>
            <a:r>
              <a:rPr lang="ru-RU" sz="1800" b="1" dirty="0" smtClean="0">
                <a:solidFill>
                  <a:srgbClr val="FF0000"/>
                </a:solidFill>
              </a:rPr>
              <a:t>речи):</a:t>
            </a:r>
            <a:r>
              <a:rPr lang="ru-RU" sz="1800" dirty="0"/>
              <a:t> речевые расстройства, при которых нарушается </a:t>
            </a:r>
            <a:r>
              <a:rPr lang="ru-RU" sz="1800" dirty="0" smtClean="0"/>
              <a:t> 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формирование </a:t>
            </a:r>
            <a:r>
              <a:rPr lang="ru-RU" sz="1800" dirty="0"/>
              <a:t>всех компонентов речевой системы: звуковой стороны (фонетики) и </a:t>
            </a:r>
            <a:r>
              <a:rPr lang="ru-RU" sz="1800" dirty="0" smtClean="0"/>
              <a:t>   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смысловой </a:t>
            </a:r>
            <a:r>
              <a:rPr lang="ru-RU" sz="1800" dirty="0"/>
              <a:t>стороны (лексики, грамматики) у детей </a:t>
            </a:r>
            <a:r>
              <a:rPr lang="ru-RU" sz="1800" dirty="0" smtClean="0"/>
              <a:t>с нарушенным интеллектом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1" dirty="0"/>
              <a:t>   </a:t>
            </a:r>
            <a:r>
              <a:rPr lang="ru-RU" dirty="0"/>
              <a:t> 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379937" y="-2186"/>
            <a:ext cx="9985230" cy="7362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8795" y="540333"/>
            <a:ext cx="11037195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dirty="0" smtClean="0"/>
              <a:t>По </a:t>
            </a:r>
            <a:r>
              <a:rPr lang="ru-RU" dirty="0"/>
              <a:t>рекомендации педагогов проводить с ребенком специальные игровые упражнения по развитию </a:t>
            </a:r>
            <a:r>
              <a:rPr lang="ru-RU" b="1" dirty="0"/>
              <a:t>артикуляционной моторики.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 Следить за правильным </a:t>
            </a:r>
            <a:r>
              <a:rPr lang="ru-RU" b="1" dirty="0" smtClean="0"/>
              <a:t>ударением</a:t>
            </a:r>
            <a:r>
              <a:rPr lang="ru-RU" dirty="0" smtClean="0"/>
              <a:t> при произнесении слов. (</a:t>
            </a:r>
            <a:r>
              <a:rPr lang="ru-RU" sz="1600" dirty="0" smtClean="0"/>
              <a:t>Игра «Так и не так»: взрослый произносит слова, сочетая правильное и </a:t>
            </a:r>
            <a:r>
              <a:rPr lang="ru-RU" sz="1600" dirty="0"/>
              <a:t>неправильное использование ударений, а ребенок слушает и поправляет взрослого</a:t>
            </a:r>
            <a:r>
              <a:rPr lang="ru-RU" dirty="0"/>
              <a:t>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  Закреплять произносительную сторону речи с помощью </a:t>
            </a:r>
            <a:r>
              <a:rPr lang="ru-RU" dirty="0" err="1"/>
              <a:t>чистоговорок</a:t>
            </a:r>
            <a:r>
              <a:rPr lang="ru-RU" dirty="0"/>
              <a:t>, скороговорок. </a:t>
            </a:r>
            <a:endParaRPr lang="ru-RU" dirty="0" smtClean="0"/>
          </a:p>
          <a:p>
            <a:r>
              <a:rPr lang="ru-RU" b="1" dirty="0"/>
              <a:t>Для развития фонематического слуха упражнять ребенка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выделении первого и последнего звука в словах, затем последовательности звуков в этих словах («Определи первый и последний звук», «Разбросай звуки», «Узнай рассыпанное слово»);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определении места заданного звука: в начале, середине, конце слова («Где спрятался звук?»);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подборе слов с определенным звуком («Назови слова со звуком [р]» и т.п.);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дифференциации согласных звуков: парных звонких-глухих,      С-Ш, З-Ж, Л-Р, Ч-Щ, Ц-С и т.п. («Подари подарки Саше и Мише»…);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делении слова на слоги, на звуки и определять их последовательность.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Проводить специальные речевые игры с целью </a:t>
            </a:r>
            <a:r>
              <a:rPr lang="ru-RU" b="1" dirty="0"/>
              <a:t>обогащения словарного </a:t>
            </a:r>
            <a:r>
              <a:rPr lang="ru-RU" b="1" dirty="0" smtClean="0"/>
              <a:t>запаса, развития грамматического строя</a:t>
            </a:r>
            <a:r>
              <a:rPr lang="ru-RU" dirty="0" smtClean="0"/>
              <a:t>. Игры типа  «</a:t>
            </a:r>
            <a:r>
              <a:rPr lang="ru-RU" dirty="0"/>
              <a:t>Стеклянные (деревянные, пластмассовые и др.) слова»; </a:t>
            </a:r>
            <a:r>
              <a:rPr lang="ru-RU" dirty="0" smtClean="0"/>
              <a:t>«Один-много», «Назови ласково» </a:t>
            </a:r>
            <a:r>
              <a:rPr lang="ru-RU" dirty="0"/>
              <a:t>и др.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Закреплять </a:t>
            </a:r>
            <a:r>
              <a:rPr lang="ru-RU" dirty="0" smtClean="0"/>
              <a:t>навыки </a:t>
            </a:r>
            <a:r>
              <a:rPr lang="ru-RU" dirty="0"/>
              <a:t>по составлению связных монологических </a:t>
            </a:r>
            <a:r>
              <a:rPr lang="ru-RU" dirty="0" smtClean="0"/>
              <a:t>высказываний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Упражнять в составлении элементарных описаний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Поощрять попытки ребенка сочинять сказки и рассказы. Обыгрывать детские сочинения театрализованными средствами.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Продолжать  традицию ежедневного обмена впечатлениями о прожитом дне, о  мероприятиях и др. (вопросы задает и ребенок).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6" name="Рисунок 5" descr="1277236577_igolochka.jpg">
            <a:hlinkClick r:id="" action="ppaction://noaction">
              <a:snd r:embed="rId2" name="безымян 4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r="9360" b="9999"/>
          <a:stretch>
            <a:fillRect/>
          </a:stretch>
        </p:blipFill>
        <p:spPr bwMode="auto">
          <a:xfrm>
            <a:off x="11022694" y="1"/>
            <a:ext cx="1169306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7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16835" y="0"/>
            <a:ext cx="11516140" cy="12059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на зачисление детей на </a:t>
            </a:r>
            <a:r>
              <a:rPr lang="ru-RU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логопункт</a:t>
            </a: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(после решения </a:t>
            </a:r>
            <a:r>
              <a:rPr lang="ru-RU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ПМПк</a:t>
            </a: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заявлений родителей)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307" t="20378" r="39193" b="16716"/>
          <a:stretch/>
        </p:blipFill>
        <p:spPr>
          <a:xfrm>
            <a:off x="4071882" y="1205948"/>
            <a:ext cx="3915252" cy="56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2333</TotalTime>
  <Words>1030</Words>
  <Application>Microsoft Office PowerPoint</Application>
  <PresentationFormat>Широкоэкранный</PresentationFormat>
  <Paragraphs>150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Century Gothic</vt:lpstr>
      <vt:lpstr>Open Sans</vt:lpstr>
      <vt:lpstr>Times New Roman</vt:lpstr>
      <vt:lpstr>Wingdings</vt:lpstr>
      <vt:lpstr>Wingdings 3</vt:lpstr>
      <vt:lpstr>Легкий дым</vt:lpstr>
      <vt:lpstr>Тема Office</vt:lpstr>
      <vt:lpstr>Родительское собрание (подготовительные группы)</vt:lpstr>
      <vt:lpstr>Презентация PowerPoint</vt:lpstr>
      <vt:lpstr>Презентация PowerPoint</vt:lpstr>
      <vt:lpstr>Презентация PowerPoint</vt:lpstr>
      <vt:lpstr>РЕЧЬ ДЕТЕЙ к 7 годам</vt:lpstr>
      <vt:lpstr>Всего обследовано: 45 детей (гр.№ 4 и 11) Выявлено:   Речь в норме: 5 детей (4+1) ФНР: 5 детей ФФНР: 23 детей ОНР IV уровня: 8 детей ОНР III уровня: 2 детей ОНР I уровня: 1 ребенок СНР сред.ст.: 1 ребенок</vt:lpstr>
      <vt:lpstr>ОНР (общее недоразвитие речи) I уровня: полное отсутствие речи или наличие лишь ее элементов (лепетные слова, звукоподражания, звукокомплексы) в возрасте, когда у                       нормально развивающихся детей речь  в основном сформирована. Понимание                       обращенной речи неполное. ОНР II уровня: искаженная фонетически и грамматически фраза, предложения простой конструкции из 2-4 слов. Понимание речи неполное. Полиморфное нарушение звукопроизношения, наличие большого количества (16-20) несформированных звуков. ОНР III уровня:  наличие сравнительно развернутой  фразовой речи с элементами лексико-грамматического и фонетико-фонематического недоразвития. Лексика  включает все части речи. Понимание обращенной речи  приближается к норме. Незначительное нарушение звукопроизношения. ОНР IV уровня: развернутая фразовая речь с незначительными изменениями всех компонентов языка (лексика, фонетика, грамматика), которые чаще всего проявляются в процессе выполнения специальных заданий. Полное понимание обращенной речи. ФФНР (фонетико-фонематическое недоразвитие речи): дети с нормальным физическим       слухом и интеллектом, у которых нарушены произносительная сторона речи и      фонематический слух, т.е. слух, позволяющий различать и узнавать фонемы (звуки)             родного языка.          ФНР (фонетическое недоразвитие речи): дети с нормальным физическим слухом и           интеллектом, у которых нарушена произносительная сторона речи          СНР (системное недоразвитие речи): речевые расстройства, при которых нарушается               формирование всех компонентов речевой системы: звуковой стороны (фонетики) и                   смысловой стороны (лексики, грамматики) у детей с нарушенным интеллектом       </vt:lpstr>
      <vt:lpstr>Что делать?</vt:lpstr>
      <vt:lpstr>Приказ на зачисление детей на логопункт     (после решения ПМПк и заявлений родителей)  </vt:lpstr>
      <vt:lpstr>Презентация PowerPoint</vt:lpstr>
      <vt:lpstr>График работы учителя – логопеда </vt:lpstr>
      <vt:lpstr>Индивидуальные, подгрупповые  занятия </vt:lpstr>
      <vt:lpstr>Для документации необходимо заполнить анкету  </vt:lpstr>
      <vt:lpstr>После исправления звукопроизношения, ребенок отчисляется с логопункта и на его место зачисляется другой ребенок из списка нуждающихся в логопедической помощи   </vt:lpstr>
      <vt:lpstr>Как выполнять домашнее задание?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Специалист</cp:lastModifiedBy>
  <cp:revision>44</cp:revision>
  <dcterms:created xsi:type="dcterms:W3CDTF">2015-10-04T10:28:37Z</dcterms:created>
  <dcterms:modified xsi:type="dcterms:W3CDTF">2018-09-25T11:06:02Z</dcterms:modified>
</cp:coreProperties>
</file>